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4"/>
    <p:sldMasterId id="2147483708" r:id="rId5"/>
    <p:sldMasterId id="2147483716" r:id="rId6"/>
    <p:sldMasterId id="2147483737" r:id="rId7"/>
    <p:sldMasterId id="2147483770" r:id="rId8"/>
    <p:sldMasterId id="2147483806" r:id="rId9"/>
    <p:sldMasterId id="2147483819" r:id="rId10"/>
  </p:sldMasterIdLst>
  <p:notesMasterIdLst>
    <p:notesMasterId r:id="rId34"/>
  </p:notesMasterIdLst>
  <p:sldIdLst>
    <p:sldId id="3912" r:id="rId11"/>
    <p:sldId id="1900" r:id="rId12"/>
    <p:sldId id="2076137049" r:id="rId13"/>
    <p:sldId id="10090" r:id="rId14"/>
    <p:sldId id="3889" r:id="rId15"/>
    <p:sldId id="3893" r:id="rId16"/>
    <p:sldId id="3913" r:id="rId17"/>
    <p:sldId id="3895" r:id="rId18"/>
    <p:sldId id="3916" r:id="rId19"/>
    <p:sldId id="3863" r:id="rId20"/>
    <p:sldId id="2076137050" r:id="rId21"/>
    <p:sldId id="8506" r:id="rId22"/>
    <p:sldId id="2076137051" r:id="rId23"/>
    <p:sldId id="2076137065" r:id="rId24"/>
    <p:sldId id="2076137066" r:id="rId25"/>
    <p:sldId id="8589" r:id="rId26"/>
    <p:sldId id="2076137087" r:id="rId27"/>
    <p:sldId id="4194" r:id="rId28"/>
    <p:sldId id="10082" r:id="rId29"/>
    <p:sldId id="258" r:id="rId30"/>
    <p:sldId id="2076137063" r:id="rId31"/>
    <p:sldId id="2076137088" r:id="rId32"/>
    <p:sldId id="282" r:id="rId33"/>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1" userDrawn="1">
          <p15:clr>
            <a:srgbClr val="A4A3A4"/>
          </p15:clr>
        </p15:guide>
        <p15:guide id="2" orient="horz" pos="2029" userDrawn="1">
          <p15:clr>
            <a:srgbClr val="A4A3A4"/>
          </p15:clr>
        </p15:guide>
        <p15:guide id="3" pos="39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000FF"/>
    <a:srgbClr val="E6E6E6"/>
    <a:srgbClr val="0278D7"/>
    <a:srgbClr val="0078D7"/>
    <a:srgbClr val="409AE1"/>
    <a:srgbClr val="FFFFFF"/>
    <a:srgbClr val="F3F3F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FD2AD-6E86-4EC6-A25E-3BCDCFAE4B9B}" v="26" dt="2020-05-11T16:42:18.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1" autoAdjust="0"/>
    <p:restoredTop sz="79303" autoAdjust="0"/>
  </p:normalViewPr>
  <p:slideViewPr>
    <p:cSldViewPr snapToGrid="0">
      <p:cViewPr varScale="1">
        <p:scale>
          <a:sx n="62" d="100"/>
          <a:sy n="62" d="100"/>
        </p:scale>
        <p:origin x="28" y="408"/>
      </p:cViewPr>
      <p:guideLst>
        <p:guide orient="horz" pos="1111"/>
        <p:guide orient="horz" pos="2029"/>
        <p:guide pos="3917"/>
      </p:guideLst>
    </p:cSldViewPr>
  </p:slideViewPr>
  <p:notesTextViewPr>
    <p:cViewPr>
      <p:scale>
        <a:sx n="1" d="1"/>
        <a:sy n="1" d="1"/>
      </p:scale>
      <p:origin x="0" y="0"/>
    </p:cViewPr>
  </p:notesTextViewPr>
  <p:notesViewPr>
    <p:cSldViewPr snapToGrid="0">
      <p:cViewPr>
        <p:scale>
          <a:sx n="100" d="100"/>
          <a:sy n="100" d="100"/>
        </p:scale>
        <p:origin x="72" y="-30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5/11/2020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dirty="0"/>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desktop/apply-windows-licens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DISCUSSED LIMITATIONS SERVER, TAKING BEST OF TWO. </a:t>
            </a:r>
          </a:p>
          <a:p>
            <a:r>
              <a:rPr lang="en-US" dirty="0"/>
              <a:t>WIN7 ESU, ONLY PAY FOR AZURE CONSUMPTION. </a:t>
            </a:r>
          </a:p>
          <a:p>
            <a:r>
              <a:rPr lang="en-US" dirty="0"/>
              <a:t>AZURE, SCALE IN MINUTES</a:t>
            </a:r>
          </a:p>
          <a:p>
            <a:r>
              <a:rPr lang="en-US" dirty="0"/>
              <a:t>FULL DESKTOP/APPS (other cloud providers don’t provide this)</a:t>
            </a:r>
          </a:p>
          <a:p>
            <a:r>
              <a:rPr lang="en-US" dirty="0"/>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endParaRPr lang="en-US" dirty="0"/>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sym typeface="Wingdings" panose="05000000000000000000" pitchFamily="2" charset="2"/>
              </a:rPr>
              <a:t>You’ve told us you appreciate the built-in security features in Windows Virtual Desktop, such as:</a:t>
            </a:r>
          </a:p>
          <a:p>
            <a:pPr marL="171450" indent="-171450">
              <a:buFont typeface="Arial" panose="020B0604020202020204" pitchFamily="34" charset="0"/>
              <a:buChar char="•"/>
            </a:pPr>
            <a:r>
              <a:rPr lang="en-US" sz="900" b="0">
                <a:sym typeface="Wingdings" panose="05000000000000000000" pitchFamily="2" charset="2"/>
              </a:rPr>
              <a:t>Reverse connect</a:t>
            </a:r>
          </a:p>
          <a:p>
            <a:pPr marL="171450" indent="-171450">
              <a:buFont typeface="Arial" panose="020B0604020202020204" pitchFamily="34" charset="0"/>
              <a:buChar char="•"/>
            </a:pPr>
            <a:r>
              <a:rPr lang="en-US" sz="900" b="0">
                <a:sym typeface="Wingdings" panose="05000000000000000000" pitchFamily="2" charset="2"/>
              </a:rPr>
              <a:t>Azure Active Directory (AAD or AD) authentication</a:t>
            </a:r>
          </a:p>
          <a:p>
            <a:pPr marL="171450" indent="-171450">
              <a:buFont typeface="Arial" panose="020B0604020202020204" pitchFamily="34" charset="0"/>
              <a:buChar char="•"/>
            </a:pPr>
            <a:r>
              <a:rPr lang="en-US" sz="900" b="0">
                <a:sym typeface="Wingdings" panose="05000000000000000000" pitchFamily="2" charset="2"/>
              </a:rPr>
              <a:t>AD-joined virtual machines</a:t>
            </a:r>
          </a:p>
          <a:p>
            <a:endParaRPr lang="en-US" sz="900">
              <a:sym typeface="Wingdings" panose="05000000000000000000" pitchFamily="2" charset="2"/>
            </a:endParaRPr>
          </a:p>
          <a:p>
            <a:r>
              <a:rPr lang="en-US" sz="900">
                <a:sym typeface="Wingdings" panose="05000000000000000000" pitchFamily="2" charset="2"/>
              </a:rPr>
              <a:t>Windows Virtual Desktop is closely linked with Microsoft 365 security features, including:</a:t>
            </a:r>
          </a:p>
          <a:p>
            <a:pPr marL="171450" indent="-171450">
              <a:buFont typeface="Arial" panose="020B0604020202020204" pitchFamily="34" charset="0"/>
              <a:buChar char="•"/>
            </a:pPr>
            <a:r>
              <a:rPr lang="en-US" sz="900">
                <a:sym typeface="Wingdings" panose="05000000000000000000" pitchFamily="2" charset="2"/>
              </a:rPr>
              <a:t>Conditional access</a:t>
            </a:r>
          </a:p>
          <a:p>
            <a:pPr marL="171450" indent="-171450">
              <a:buFont typeface="Arial" panose="020B0604020202020204" pitchFamily="34" charset="0"/>
              <a:buChar char="•"/>
            </a:pPr>
            <a:r>
              <a:rPr lang="en-US" sz="900">
                <a:sym typeface="Wingdings" panose="05000000000000000000" pitchFamily="2" charset="2"/>
              </a:rPr>
              <a:t>Multi-factor authentication</a:t>
            </a:r>
          </a:p>
          <a:p>
            <a:pPr marL="171450" indent="-171450">
              <a:buFont typeface="Arial" panose="020B0604020202020204" pitchFamily="34" charset="0"/>
              <a:buChar char="•"/>
            </a:pPr>
            <a:r>
              <a:rPr lang="en-US" sz="900">
                <a:sym typeface="Wingdings" panose="05000000000000000000" pitchFamily="2" charset="2"/>
              </a:rPr>
              <a:t>Role-based access control</a:t>
            </a:r>
          </a:p>
          <a:p>
            <a:endParaRPr lang="en-US" sz="900">
              <a:sym typeface="Wingdings" panose="05000000000000000000" pitchFamily="2" charset="2"/>
            </a:endParaRPr>
          </a:p>
          <a:p>
            <a:pPr marL="0" indent="0">
              <a:buFont typeface="Arial" panose="020B0604020202020204" pitchFamily="34" charset="0"/>
              <a:buNone/>
            </a:pPr>
            <a:r>
              <a:rPr lang="en-US" sz="900">
                <a:sym typeface="Wingdings" panose="05000000000000000000" pitchFamily="2" charset="2"/>
              </a:rPr>
              <a:t>All of this exists within </a:t>
            </a:r>
            <a:r>
              <a:rPr lang="en-US" sz="900" b="1">
                <a:sym typeface="Wingdings" panose="05000000000000000000" pitchFamily="2" charset="2"/>
              </a:rPr>
              <a:t>Microsoft Azure</a:t>
            </a:r>
            <a:r>
              <a:rPr lang="en-US" sz="900" b="0">
                <a:sym typeface="Wingdings" panose="05000000000000000000" pitchFamily="2" charset="2"/>
              </a:rPr>
              <a:t>.</a:t>
            </a:r>
            <a:r>
              <a:rPr lang="en-US" sz="900" b="1">
                <a:sym typeface="Wingdings" panose="05000000000000000000" pitchFamily="2" charset="2"/>
              </a:rPr>
              <a:t> </a:t>
            </a:r>
            <a:r>
              <a:rPr lang="en-US" sz="900"/>
              <a:t>We believe our customers should fully </a:t>
            </a:r>
            <a:r>
              <a:rPr lang="en-US" sz="900" b="1"/>
              <a:t>trust the cloud </a:t>
            </a:r>
            <a:r>
              <a:rPr lang="en-US" sz="900"/>
              <a:t>they choose. We aim to provide the most secure and compliant cloud platform possible, and we put privacy at the center of innovation design. In Azure, you’ll find: </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ym typeface="Wingdings" panose="05000000000000000000" pitchFamily="2" charset="2"/>
              </a:rPr>
              <a:t>Robust network and distributed denial of service protection</a:t>
            </a:r>
          </a:p>
          <a:p>
            <a:pPr marL="171450" indent="-171450">
              <a:buFont typeface="Arial" panose="020B0604020202020204" pitchFamily="34" charset="0"/>
              <a:buChar char="•"/>
            </a:pPr>
            <a:r>
              <a:rPr lang="en-US" sz="900">
                <a:sym typeface="Wingdings" panose="05000000000000000000" pitchFamily="2" charset="2"/>
              </a:rPr>
              <a:t>Customer controls to manage data and access, including multi-factor authentication for all roles</a:t>
            </a:r>
          </a:p>
          <a:p>
            <a:pPr marL="171450" indent="-171450">
              <a:buFont typeface="Arial" panose="020B0604020202020204" pitchFamily="34" charset="0"/>
              <a:buChar char="•"/>
            </a:pPr>
            <a:r>
              <a:rPr lang="en-US" sz="900">
                <a:sym typeface="Wingdings" panose="05000000000000000000" pitchFamily="2" charset="2"/>
              </a:rPr>
              <a:t>Operational security with restricted access and continual testing for vulnerabilities</a:t>
            </a:r>
          </a:p>
        </p:txBody>
      </p:sp>
    </p:spTree>
    <p:extLst>
      <p:ext uri="{BB962C8B-B14F-4D97-AF65-F5344CB8AC3E}">
        <p14:creationId xmlns:p14="http://schemas.microsoft.com/office/powerpoint/2010/main" val="948037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000"/>
              </a:spcBef>
            </a:pPr>
            <a:r>
              <a:rPr lang="en-US" sz="1400">
                <a:latin typeface="Segoe UI" panose="020B0502040204020203" pitchFamily="34" charset="0"/>
                <a:cs typeface="Segoe UI" panose="020B0502040204020203" pitchFamily="34" charset="0"/>
              </a:rPr>
              <a:t>Provides virtualization infrastructure as a managed service</a:t>
            </a:r>
          </a:p>
          <a:p>
            <a:pPr>
              <a:spcBef>
                <a:spcPts val="2000"/>
              </a:spcBef>
            </a:pPr>
            <a:r>
              <a:rPr lang="en-US" sz="1400">
                <a:latin typeface="Segoe UI" panose="020B0502040204020203" pitchFamily="34" charset="0"/>
                <a:cs typeface="Segoe UI" panose="020B0502040204020203" pitchFamily="34" charset="0"/>
              </a:rPr>
              <a:t>Deploy and manage VMs in Azure subscription </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882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10 Enterprise multi-session provides:</a:t>
            </a:r>
          </a:p>
          <a:p>
            <a:pPr marL="752094" lvl="1" indent="-285750" defTabSz="914367">
              <a:buFont typeface="Arial" panose="020B0604020202020204" pitchFamily="34" charset="0"/>
              <a:buChar char="•"/>
            </a:pPr>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 client-like experience for the user, including the interface, security updates, Edge, Cortana, Windows Desktop Search</a:t>
            </a:r>
          </a:p>
          <a:p>
            <a:pPr marL="752094" lvl="1" indent="-285750" defTabSz="914367">
              <a:buFont typeface="Arial" panose="020B0604020202020204" pitchFamily="34" charset="0"/>
              <a:buChar char="•"/>
            </a:pPr>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normal application compatibility (with Office 365 and others)</a:t>
            </a:r>
          </a:p>
          <a:p>
            <a:pPr marL="752094" lvl="1" indent="-285750" defTabSz="914367">
              <a:buFont typeface="Arial" panose="020B0604020202020204" pitchFamily="34" charset="0"/>
              <a:buChar cha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the capacity for server-like user density</a:t>
            </a:r>
          </a:p>
          <a:p>
            <a:pPr marL="466344" marR="0" lvl="1"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i="1">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i="1">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*NOTE: Any Win32 application that writes user data outside of the user context (System32, HKEY_LOCAL_MACHINE or HKLM, etc.) will not work in the </a:t>
            </a:r>
            <a:r>
              <a:rPr lang="en-US" sz="2400" i="1"/>
              <a:t>multi-session</a:t>
            </a:r>
            <a:r>
              <a:rPr lang="en-US" sz="2400" i="1">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editions. See https://docs.microsoft.com/en-us/windows/win32/msi/installation-context for details. </a:t>
            </a:r>
          </a:p>
          <a:p>
            <a:pPr marL="466344" lvl="1" indent="0" defTabSz="914367">
              <a:buFont typeface="Arial" panose="020B0604020202020204" pitchFamily="34" charset="0"/>
              <a:buNone/>
            </a:pPr>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Public availability of new functionality in the Windows 10 Enterprise offerings aligns with the Windows and Office semi-annual release schedule. </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More information:</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https://docs.microsoft.com/en-us/windows-server/remote/remote-desktop-services/rds-roles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https://docs.microsoft.com/en-us/azure/virtual-desktop/windows-10-multisession-faq (formerly known as Windows 10 Enterprise for Virtual Desktops (EVD)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https://www.microsoft.com/en-us/microsoft-365/windows/windows-10-enterprise </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60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spcAft>
                <a:spcPts val="600"/>
              </a:spcAft>
              <a:defRPr/>
            </a:pPr>
            <a:r>
              <a:rPr lang="en-US" sz="1200" b="1" dirty="0">
                <a:latin typeface="Segoe UI"/>
                <a:cs typeface="Segoe UI"/>
              </a:rPr>
              <a:t>Windows Virtual Desktop compatibility limitations/exclusions</a:t>
            </a:r>
            <a:endParaRPr lang="en-US" sz="1200" dirty="0">
              <a:latin typeface="Segoe UI"/>
              <a:cs typeface="Segoe UI"/>
            </a:endParaRPr>
          </a:p>
          <a:p>
            <a:pPr marL="171450" indent="-171450" fontAlgn="ctr">
              <a:buFont typeface="Arial" panose="020B0604020202020204" pitchFamily="34" charset="0"/>
              <a:buChar char="•"/>
            </a:pPr>
            <a:r>
              <a:rPr lang="en-US" sz="1200" dirty="0">
                <a:latin typeface="Segoe UI"/>
                <a:cs typeface="Segoe UI"/>
              </a:rPr>
              <a:t>Limited redirection of hardware</a:t>
            </a:r>
          </a:p>
          <a:p>
            <a:pPr marL="171450" indent="-171450" fontAlgn="ctr">
              <a:buFont typeface="Arial" panose="020B0604020202020204" pitchFamily="34" charset="0"/>
              <a:buChar char="•"/>
            </a:pPr>
            <a:r>
              <a:rPr lang="en-US" sz="1200" dirty="0">
                <a:latin typeface="Segoe UI"/>
                <a:cs typeface="Segoe UI"/>
              </a:rPr>
              <a:t>Audio/video intensive applications (</a:t>
            </a:r>
            <a:r>
              <a:rPr lang="en-US" sz="1200" b="1" dirty="0">
                <a:latin typeface="Segoe UI"/>
                <a:cs typeface="Segoe UI"/>
              </a:rPr>
              <a:t>user experience impacted</a:t>
            </a:r>
            <a:r>
              <a:rPr lang="en-US" sz="1200" dirty="0">
                <a:latin typeface="Segoe UI"/>
                <a:cs typeface="Segoe UI"/>
              </a:rPr>
              <a:t>)</a:t>
            </a:r>
          </a:p>
          <a:p>
            <a:pPr marL="171450" indent="-171450" fontAlgn="ctr">
              <a:buFont typeface="Arial" panose="020B0604020202020204" pitchFamily="34" charset="0"/>
              <a:buChar char="•"/>
            </a:pPr>
            <a:r>
              <a:rPr lang="en-US" sz="1200" dirty="0">
                <a:latin typeface="Segoe UI"/>
                <a:cs typeface="Segoe UI"/>
              </a:rPr>
              <a:t>16-bit apps (unsupported on 64-bit Windows Virtual Desktop OS)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899DD-697B-4702-800E-5CA8B7D26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26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Many customers </a:t>
            </a:r>
            <a:r>
              <a:rPr lang="en-US"/>
              <a:t>are already eligible to use Windows Virtual Desktop as part of their existing licensing agreements. </a:t>
            </a:r>
          </a:p>
          <a:p>
            <a:pPr marL="171450" indent="-171450">
              <a:buFont typeface="Arial" panose="020B0604020202020204" pitchFamily="34" charset="0"/>
              <a:buChar char="•"/>
            </a:pPr>
            <a:r>
              <a:rPr lang="en-US"/>
              <a:t>Access is available in Azure subscriptions</a:t>
            </a:r>
          </a:p>
          <a:p>
            <a:pPr marL="171450" indent="-171450">
              <a:buFont typeface="Arial" panose="020B0604020202020204" pitchFamily="34" charset="0"/>
              <a:buChar char="•"/>
            </a:pPr>
            <a:r>
              <a:rPr lang="en-US"/>
              <a:t>The license to access Windows Virtual Desktop is associated with the user, not the device or organization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Segoe UI" pitchFamily="34" charset="0"/>
                <a:cs typeface="Segoe UI" pitchFamily="34" charset="0"/>
              </a:rPr>
              <a:t>How to apply existing licenses to a deployment: </a:t>
            </a:r>
            <a:r>
              <a:rPr lang="en-US" sz="1200">
                <a:hlinkClick r:id="rId3"/>
              </a:rPr>
              <a:t>https://docs.microsoft.com/en-us/azure/virtual-desktop/apply-windows-license</a:t>
            </a:r>
            <a:endParaRPr lang="en-US" sz="12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171450" indent="-171450">
              <a:buFont typeface="Arial" panose="020B0604020202020204" pitchFamily="34" charset="0"/>
              <a:buChar char="•"/>
            </a:pPr>
            <a:endParaRPr lang="en-US"/>
          </a:p>
          <a:p>
            <a:pPr marL="0" indent="0">
              <a:buFont typeface="Arial" panose="020B0604020202020204" pitchFamily="34" charset="0"/>
              <a:buNone/>
            </a:pPr>
            <a:r>
              <a:rPr lang="en-US"/>
              <a:t>Supported operating systems:</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10 Enterprise Multi-session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10 Enterprise Single-session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7 Single-session</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2019</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2016</a:t>
            </a:r>
          </a:p>
          <a:p>
            <a:pPr marL="285750" indent="-285750">
              <a:lnSpc>
                <a:spcPct val="100000"/>
              </a:lnSpc>
              <a:spcBef>
                <a:spcPts val="2400"/>
              </a:spcBef>
              <a:buFont typeface="Arial" panose="020B0604020202020204" pitchFamily="34" charset="0"/>
              <a:buChar char="•"/>
            </a:pPr>
            <a:r>
              <a:rPr lang="en-US" sz="1400" spc="-10">
                <a:solidFill>
                  <a:schemeClr val="tx1"/>
                </a:solidFill>
              </a:rPr>
              <a:t>Windows Server 2012 R2</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Blurb on solutions for the 4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Blurb on solutions for the 4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270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Hybrid cloud support</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Simplified image management - </a:t>
            </a:r>
            <a:r>
              <a:rPr lang="en-US" sz="1200" b="0" i="0" kern="1200">
                <a:solidFill>
                  <a:schemeClr val="tx1"/>
                </a:solidFill>
                <a:effectLst/>
                <a:latin typeface="Segoe UI" panose="020B0502040204020203" pitchFamily="34" charset="0"/>
                <a:ea typeface="+mn-ea"/>
                <a:cs typeface="+mn-cs"/>
              </a:rPr>
              <a:t>Less time spent on updates and app maintenance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Optimized workspace environment and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Key value-adds including Hybrid support, Simplified management through a single pane of glass and user environment management, and support for multiple protocols</a:t>
            </a:r>
          </a:p>
          <a:p>
            <a:endParaRPr lang="en-US" dirty="0"/>
          </a:p>
          <a:p>
            <a:r>
              <a:rPr lang="en-US" dirty="0"/>
              <a:t>Generally available beginning March 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3145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WE’VE ALL SEEN THIS CHANGE IN THE WORKPLACE, WORK NO LOCATION</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REALIZE BUSINESS AND WORKER SAME</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SIT DESK</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COMPANY OWNED</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SECURE LOCATION</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DELIVERING MD (WIN+OFFICE) TO ALL EMP. CHALLENGING</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THINK DELIVER, DIFFERENT WAYS, REMOTING TECHNOLOGIES BEING ONE</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10:54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43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20</a:t>
            </a:fld>
            <a:endParaRPr lang="en-US" dirty="0"/>
          </a:p>
        </p:txBody>
      </p:sp>
    </p:spTree>
    <p:extLst>
      <p:ext uri="{BB962C8B-B14F-4D97-AF65-F5344CB8AC3E}">
        <p14:creationId xmlns:p14="http://schemas.microsoft.com/office/powerpoint/2010/main" val="376482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a:solidFill>
                  <a:schemeClr val="tx1"/>
                </a:solidFill>
                <a:effectLst/>
                <a:latin typeface="Segoe UI" panose="020B0502040204020203" pitchFamily="34" charset="0"/>
                <a:ea typeface="+mn-ea"/>
                <a:cs typeface="+mn-cs"/>
              </a:rPr>
              <a:t>Windows Virtual Desktop is a complete service that can be managed for you or extended to meet your unique needs. </a:t>
            </a:r>
          </a:p>
          <a:p>
            <a:endParaRPr lang="en-US" sz="1400" kern="1200">
              <a:solidFill>
                <a:schemeClr val="tx1"/>
              </a:solidFill>
              <a:effectLst/>
              <a:latin typeface="Segoe UI" panose="020B0502040204020203" pitchFamily="34" charset="0"/>
              <a:ea typeface="+mn-ea"/>
              <a:cs typeface="+mn-cs"/>
            </a:endParaRPr>
          </a:p>
          <a:p>
            <a:r>
              <a:rPr lang="en-US" sz="1400" kern="1200">
                <a:solidFill>
                  <a:schemeClr val="tx1"/>
                </a:solidFill>
                <a:effectLst/>
                <a:latin typeface="Segoe UI" panose="020B0502040204020203" pitchFamily="34" charset="0"/>
                <a:ea typeface="+mn-ea"/>
                <a:cs typeface="+mn-cs"/>
              </a:rPr>
              <a:t>Microsoft supports a robust ecosystem of systems integrators (SIs), independent software vendors (ISVs), value-added partners, and hardware partners. This includes support for non-Windows thin clients. One of our hardware providers, IGEL, is first-to-market with a Linux offering. An SDK is coming soon to help partners build even more offerings.  </a:t>
            </a:r>
          </a:p>
          <a:p>
            <a:pPr lvl="0" fontAlgn="base"/>
            <a:endParaRPr lang="en-US" sz="1400" kern="1200">
              <a:solidFill>
                <a:schemeClr val="tx1"/>
              </a:solidFill>
              <a:effectLst/>
              <a:latin typeface="Segoe UI Light" pitchFamily="34" charset="0"/>
              <a:ea typeface="+mn-ea"/>
              <a:cs typeface="+mn-cs"/>
            </a:endParaRPr>
          </a:p>
          <a:p>
            <a:pPr lvl="0" fontAlgn="base"/>
            <a:r>
              <a:rPr lang="en-US" sz="1400" kern="1200">
                <a:solidFill>
                  <a:schemeClr val="tx1"/>
                </a:solidFill>
                <a:effectLst/>
                <a:latin typeface="Segoe UI Light" pitchFamily="34" charset="0"/>
                <a:ea typeface="+mn-ea"/>
                <a:cs typeface="+mn-cs"/>
              </a:rPr>
              <a:t>NOTE: </a:t>
            </a:r>
            <a:r>
              <a:rPr lang="en-US" sz="1400" kern="1200" err="1">
                <a:solidFill>
                  <a:schemeClr val="tx1"/>
                </a:solidFill>
                <a:effectLst/>
                <a:latin typeface="Segoe UI Light" pitchFamily="34" charset="0"/>
                <a:ea typeface="+mn-ea"/>
                <a:cs typeface="+mn-cs"/>
              </a:rPr>
              <a:t>CloudJumper</a:t>
            </a:r>
            <a:r>
              <a:rPr lang="en-US" sz="1400" kern="1200">
                <a:solidFill>
                  <a:schemeClr val="tx1"/>
                </a:solidFill>
                <a:effectLst/>
                <a:latin typeface="Segoe UI Light" pitchFamily="34" charset="0"/>
                <a:ea typeface="+mn-ea"/>
                <a:cs typeface="+mn-cs"/>
              </a:rPr>
              <a:t> was acquired by NetApp in April 2020. Branding/logo and WVD partnership/integration status may change by June 2020; no changes made to the company’s presence on this slide or at aka.ms/</a:t>
            </a:r>
            <a:r>
              <a:rPr lang="en-US" sz="1400" kern="1200" err="1">
                <a:solidFill>
                  <a:schemeClr val="tx1"/>
                </a:solidFill>
                <a:effectLst/>
                <a:latin typeface="Segoe UI Light" pitchFamily="34" charset="0"/>
                <a:ea typeface="+mn-ea"/>
                <a:cs typeface="+mn-cs"/>
              </a:rPr>
              <a:t>WVDpartners</a:t>
            </a:r>
            <a:r>
              <a:rPr lang="en-US" sz="1400" kern="1200">
                <a:solidFill>
                  <a:schemeClr val="tx1"/>
                </a:solidFill>
                <a:effectLst/>
                <a:latin typeface="Segoe UI Light" pitchFamily="34" charset="0"/>
                <a:ea typeface="+mn-ea"/>
                <a:cs typeface="+mn-cs"/>
              </a:rPr>
              <a:t> at this time.</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40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6F2FE2A-BC7A-413A-8C8B-C527C9D91FCE}"/>
              </a:ext>
            </a:extLst>
          </p:cNvPr>
          <p:cNvSpPr txBox="1"/>
          <p:nvPr/>
        </p:nvSpPr>
        <p:spPr>
          <a:xfrm>
            <a:off x="4800600" y="824960"/>
            <a:ext cx="4320540" cy="295466"/>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srgbClr val="FFFFFF"/>
                </a:solidFill>
                <a:effectLst/>
                <a:uLnTx/>
                <a:uFillTx/>
                <a:latin typeface="Segoe UI"/>
                <a:ea typeface="+mn-ea"/>
                <a:cs typeface="+mn-cs"/>
              </a:rPr>
              <a:t>“Get started today to learn more”</a:t>
            </a:r>
          </a:p>
        </p:txBody>
      </p:sp>
      <p:sp>
        <p:nvSpPr>
          <p:cNvPr id="13" name="Slide Image Placeholder 12">
            <a:extLst>
              <a:ext uri="{FF2B5EF4-FFF2-40B4-BE49-F238E27FC236}">
                <a16:creationId xmlns:a16="http://schemas.microsoft.com/office/drawing/2014/main" id="{EE57E0C5-03FB-4509-B05C-03D12AD228D8}"/>
              </a:ext>
            </a:extLst>
          </p:cNvPr>
          <p:cNvSpPr>
            <a:spLocks noGrp="1" noRot="1" noChangeAspect="1"/>
          </p:cNvSpPr>
          <p:nvPr>
            <p:ph type="sldImg"/>
          </p:nvPr>
        </p:nvSpPr>
        <p:spPr/>
      </p:sp>
    </p:spTree>
    <p:extLst>
      <p:ext uri="{BB962C8B-B14F-4D97-AF65-F5344CB8AC3E}">
        <p14:creationId xmlns:p14="http://schemas.microsoft.com/office/powerpoint/2010/main" val="1535820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dirty="0"/>
          </a:p>
        </p:txBody>
      </p:sp>
    </p:spTree>
    <p:extLst>
      <p:ext uri="{BB962C8B-B14F-4D97-AF65-F5344CB8AC3E}">
        <p14:creationId xmlns:p14="http://schemas.microsoft.com/office/powerpoint/2010/main" val="29864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organizations address specific operating needs, such as: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Keeping data and organizational resources safe while enabling appropriate access by a variety of users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Out-of-the-box documentation and systems that support compliance with industry and local regulations (financial services, health 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Access to IT services on demand for an increasingly elastic workforce (mergers/acquisitions, short-term employees, contractors, partners)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Meeting employee-specific needs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Supporting specialized workloads (design/engineering, legacy apps, software development and testing)</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Windows 10 and Office 365—kept up to date, with cloud-connected management powered by </a:t>
            </a:r>
            <a:r>
              <a:rPr lang="en-US" err="1"/>
              <a:t>ConfigMgr</a:t>
            </a:r>
            <a:r>
              <a:rPr lang="en-US"/>
              <a:t> and Intune—provides the </a:t>
            </a:r>
            <a:r>
              <a:rPr lang="en-US" b="1"/>
              <a:t>most productive </a:t>
            </a:r>
            <a:r>
              <a:rPr lang="en-US"/>
              <a:t>and </a:t>
            </a:r>
            <a:r>
              <a:rPr lang="en-US" b="1"/>
              <a:t>most secure </a:t>
            </a:r>
            <a:r>
              <a:rPr lang="en-US"/>
              <a:t>computing experience for users while </a:t>
            </a:r>
            <a:r>
              <a:rPr lang="en-US" b="1"/>
              <a:t>lowering total cost of ownership</a:t>
            </a:r>
            <a:r>
              <a:rPr lang="en-US" b="0"/>
              <a:t> and</a:t>
            </a:r>
            <a:r>
              <a:rPr lang="en-US"/>
              <a:t> reducing complexity for IT teams</a:t>
            </a:r>
          </a:p>
          <a:p>
            <a:endParaRPr lang="en-US"/>
          </a:p>
          <a:p>
            <a:r>
              <a:rPr lang="en-US"/>
              <a:t>Designed for all customer types, across all segments, Microsoft 365 is the best way for customers to license the products and services necessary to deliver this experience.</a:t>
            </a:r>
          </a:p>
          <a:p>
            <a:endParaRPr lang="en-US"/>
          </a:p>
          <a:p>
            <a:r>
              <a:rPr lang="en-US"/>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4919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066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Deliver a consistent Windows 10 and Office 365 experience for users across local and virtual workspaces: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New FSLogix technologies make Office 365 much more performant in multi-user virtual environments. (Outlook OST file, OneDrive cache, Windows Search DB and GAL)</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FSLogix Profile Container enables full access to OneDrive, ability to run Outlook in cached mode; </a:t>
            </a:r>
            <a:r>
              <a:rPr lang="en-US" sz="1224" b="0" i="0" u="none" strike="noStrike" kern="1200" dirty="0">
                <a:solidFill>
                  <a:schemeClr val="tx1"/>
                </a:solidFill>
                <a:effectLst/>
                <a:latin typeface="+mn-lt"/>
                <a:ea typeface="+mn-ea"/>
                <a:cs typeface="+mn-cs"/>
              </a:rPr>
              <a:t>dramatically speeds up logon and application launch times</a:t>
            </a: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Office 365 optimized for multi-session virtualization deployments </a:t>
            </a:r>
          </a:p>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880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8123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645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A8CFED2-48E5-445F-87CB-3FD244D199F6}"/>
              </a:ext>
            </a:extLst>
          </p:cNvPr>
          <p:cNvSpPr txBox="1"/>
          <p:nvPr/>
        </p:nvSpPr>
        <p:spPr>
          <a:xfrm>
            <a:off x="4673600" y="786289"/>
            <a:ext cx="4206240" cy="281616"/>
          </a:xfrm>
          <a:prstGeom prst="rect">
            <a:avLst/>
          </a:prstGeom>
          <a:noFill/>
        </p:spPr>
        <p:txBody>
          <a:bodyPr wrap="square" lIns="0" tIns="0" rIns="0" bIns="0" rtlCol="0" anchor="t">
            <a:spAutoFit/>
          </a:bodyPr>
          <a:lstStyle/>
          <a:p>
            <a:pPr marL="0" marR="0" lvl="0" indent="0" algn="l" defTabSz="95040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dirty="0">
                <a:ln>
                  <a:noFill/>
                </a:ln>
                <a:solidFill>
                  <a:srgbClr val="FFFFFF"/>
                </a:solidFill>
                <a:effectLst/>
                <a:uLnTx/>
                <a:uFillTx/>
                <a:latin typeface="Segoe UI"/>
                <a:ea typeface="+mn-ea"/>
                <a:cs typeface="+mn-cs"/>
              </a:rPr>
              <a:t>“The tools to do more and stay secure.”</a:t>
            </a:r>
          </a:p>
        </p:txBody>
      </p:sp>
      <p:sp>
        <p:nvSpPr>
          <p:cNvPr id="7" name="TextBox 6">
            <a:extLst>
              <a:ext uri="{FF2B5EF4-FFF2-40B4-BE49-F238E27FC236}">
                <a16:creationId xmlns:a16="http://schemas.microsoft.com/office/drawing/2014/main" id="{1A7042A6-CE5F-4671-9DE4-2BBBE76FFB99}"/>
              </a:ext>
            </a:extLst>
          </p:cNvPr>
          <p:cNvSpPr txBox="1"/>
          <p:nvPr/>
        </p:nvSpPr>
        <p:spPr>
          <a:xfrm>
            <a:off x="6278202" y="2503953"/>
            <a:ext cx="2918129" cy="4118522"/>
          </a:xfrm>
          <a:prstGeom prst="rect">
            <a:avLst/>
          </a:prstGeom>
          <a:solidFill>
            <a:schemeClr val="bg1">
              <a:lumMod val="95000"/>
            </a:schemeClr>
          </a:solidFill>
        </p:spPr>
        <p:txBody>
          <a:bodyPr wrap="square" lIns="93177" tIns="46589" rIns="93177" bIns="46589" rtlCol="0">
            <a:noAutofit/>
          </a:bodyPr>
          <a:lstStyle/>
          <a:p>
            <a:pPr marL="0" marR="0" lvl="0" indent="0" algn="l" defTabSz="950409" rtl="0" eaLnBrk="1" fontAlgn="auto" latinLnBrk="0" hangingPunct="1">
              <a:lnSpc>
                <a:spcPct val="100000"/>
              </a:lnSpc>
              <a:spcBef>
                <a:spcPts val="0"/>
              </a:spcBef>
              <a:spcAft>
                <a:spcPts val="1223"/>
              </a:spcAft>
              <a:buClrTx/>
              <a:buSzTx/>
              <a:buFontTx/>
              <a:buNone/>
              <a:tabLst/>
              <a:defRPr/>
            </a:pPr>
            <a:r>
              <a:rPr kumimoji="0" lang="en-US" sz="1600" b="0" i="0" u="none" strike="noStrike" kern="1200" cap="none" spc="-51" normalizeH="0" baseline="0" noProof="0" dirty="0">
                <a:ln>
                  <a:noFill/>
                </a:ln>
                <a:solidFill>
                  <a:srgbClr val="000000"/>
                </a:solidFill>
                <a:effectLst/>
                <a:uLnTx/>
                <a:uFillTx/>
                <a:latin typeface="Segoe UI Semibold"/>
                <a:ea typeface="+mn-ea"/>
                <a:cs typeface="+mn-cs"/>
              </a:rPr>
              <a:t>Key points to land</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loves IT</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Windows 10 is the platform for today:</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to solve these challenges for IT</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for the next digital revolution</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867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48632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226548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9188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96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1192982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419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73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394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5435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2033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128766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323001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164487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70" y="419673"/>
            <a:ext cx="11503738" cy="565091"/>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82513"/>
          </a:xfrm>
        </p:spPr>
        <p:txBody>
          <a:bodyPr wrap="square">
            <a:spAutoFit/>
          </a:bodyPr>
          <a:lstStyle>
            <a:lvl1pPr marL="0" indent="0">
              <a:buNone/>
              <a:defRPr sz="1836" spc="-31" baseline="0">
                <a:solidFill>
                  <a:schemeClr val="tx1"/>
                </a:solidFill>
                <a:latin typeface="+mn-lt"/>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909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428390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89D6-2C1F-4C7C-9353-DE1D753CF30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97E0E1C-00EF-408A-8137-C3165370D83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0F396-F31A-4BCE-905C-4129B3F25AF3}"/>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023B4718-98BB-47B1-8612-84C84F542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C43F0-F167-4CE9-AC2C-9D2B20E362E1}"/>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5029898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E5D0-431B-4FF1-92F5-49744D9E90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4EFA9-8FCC-4313-BC41-CFE684377B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69D4B-51F2-4243-96C2-B01C6EE7D007}"/>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F381C379-4626-4BEB-907A-6CE682420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75BD6-0768-4E2C-8382-C78CA423C6D7}"/>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4656753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3D27-76F5-4530-AD56-C9C953E6E11E}"/>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A2088A22-DF15-4BE8-A42C-BD9DB278DF5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33FA8C-BC49-4252-979B-0E37C715A049}"/>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FC640845-103A-42CC-A881-4A9E43F3E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D0B98-3426-4849-814F-1A04765410DA}"/>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174722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A7AB-B139-433B-A0AB-7EFB5946F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862A1-8E51-4D30-957E-1A7DE50D51D7}"/>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2CE02D-1F35-41D4-9A7D-059E9F73E9C0}"/>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FD569-E9ED-412D-A4C6-7C8A57B3065C}"/>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6" name="Footer Placeholder 5">
            <a:extLst>
              <a:ext uri="{FF2B5EF4-FFF2-40B4-BE49-F238E27FC236}">
                <a16:creationId xmlns:a16="http://schemas.microsoft.com/office/drawing/2014/main" id="{6EB868EA-AD8F-4F0E-8B3D-AD522BB67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F5E51-82A8-4C5F-A16F-235B2BCF5FE5}"/>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3640696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EC86-670B-4C2C-AEF5-B156D1CBD2DC}"/>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22641-6B3E-4B8F-AE8D-7CDA05CC093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8801BD97-EC13-49E3-A84F-508B73F0F593}"/>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D2894E-8339-42D0-B560-401C64A8D6F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7022BBE-490F-4707-A43F-E63FBBF9C7F7}"/>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F82DA9-B998-46BD-B516-C2C466B22E47}"/>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8" name="Footer Placeholder 7">
            <a:extLst>
              <a:ext uri="{FF2B5EF4-FFF2-40B4-BE49-F238E27FC236}">
                <a16:creationId xmlns:a16="http://schemas.microsoft.com/office/drawing/2014/main" id="{9EAF8E7F-54DF-4A3A-92B9-7E97B8715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D0F62-020F-4F95-A1F8-913B1A28D039}"/>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206382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8492-9752-452C-AB98-025E846758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07DF6F-E737-488D-B3E7-9D90F9008AD1}"/>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4" name="Footer Placeholder 3">
            <a:extLst>
              <a:ext uri="{FF2B5EF4-FFF2-40B4-BE49-F238E27FC236}">
                <a16:creationId xmlns:a16="http://schemas.microsoft.com/office/drawing/2014/main" id="{7FD0B333-7859-480C-8AAD-01A4A09EB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F4B4A2-1DD1-496A-9643-32320DC670D2}"/>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4093953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1A95B-33D6-43AB-9A45-9785FD2D2D24}"/>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3" name="Footer Placeholder 2">
            <a:extLst>
              <a:ext uri="{FF2B5EF4-FFF2-40B4-BE49-F238E27FC236}">
                <a16:creationId xmlns:a16="http://schemas.microsoft.com/office/drawing/2014/main" id="{40938DF4-24FF-47F4-AFBB-FC6BB3233E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EBD6AC-1BE1-47E6-90D7-85FD3FF29D8C}"/>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451400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95AE-3B68-4067-AAF8-C997124E36D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1962A7C-DE96-46D8-928B-8F6F6911C08E}"/>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B9D22C-E04A-46A5-81AA-64C8C291285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8C0A4BC-3036-4F49-A01F-F3F825819D88}"/>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6" name="Footer Placeholder 5">
            <a:extLst>
              <a:ext uri="{FF2B5EF4-FFF2-40B4-BE49-F238E27FC236}">
                <a16:creationId xmlns:a16="http://schemas.microsoft.com/office/drawing/2014/main" id="{1552C65F-F18E-4D9F-898E-BD321F99B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24E25-FC70-4B73-8F64-D08A8399C5A7}"/>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28095357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F4B1-75C7-4719-B472-A9DBCE3E44B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54E5DD34-DCA2-404F-B4C9-E86398CEC8B4}"/>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B3DDBA3-399E-41A5-975A-59E9988082A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DE82AA4-F07F-4D1B-B113-1ED074A67728}"/>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6" name="Footer Placeholder 5">
            <a:extLst>
              <a:ext uri="{FF2B5EF4-FFF2-40B4-BE49-F238E27FC236}">
                <a16:creationId xmlns:a16="http://schemas.microsoft.com/office/drawing/2014/main" id="{23F5E94D-A8E8-48EB-ADD3-4BC06F401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B9E1D-F77B-482F-891A-4832BD7213CD}"/>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711267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1319-CD58-4C43-B090-CFE215C094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8DA8FE-28BE-4298-BAA7-0FD2C585CE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95202-143A-46F9-BD36-D0E6D2EB207B}"/>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2B1C82DB-E6FA-4DEA-B367-D0C74DE77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097D6-CC54-45D4-A096-8B2241B38F66}"/>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31021979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17BAB-5BDE-469E-AC20-C7FBC4BCF06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7F7706-D305-44EA-884A-A7460B27A503}"/>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8CC61-208D-4D50-A834-34CE1162660A}"/>
              </a:ext>
            </a:extLst>
          </p:cNvPr>
          <p:cNvSpPr>
            <a:spLocks noGrp="1"/>
          </p:cNvSpPr>
          <p:nvPr>
            <p:ph type="dt" sz="half" idx="10"/>
          </p:nvPr>
        </p:nvSpPr>
        <p:spPr/>
        <p:txBody>
          <a:body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F4400F17-A131-42FE-921A-E74428ADD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04476-38F9-40B9-A0E2-DDB62A60FF5F}"/>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9640382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283116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2140886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3567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988162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823187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216555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2392546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4647932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8628943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25747993"/>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195757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946874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7193394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916752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5352535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147268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110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145798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1753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355695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983693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00279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5/11/2020</a:t>
            </a:fld>
            <a:endParaRPr lang="en-US"/>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a:p>
        </p:txBody>
      </p:sp>
    </p:spTree>
    <p:extLst>
      <p:ext uri="{BB962C8B-B14F-4D97-AF65-F5344CB8AC3E}">
        <p14:creationId xmlns:p14="http://schemas.microsoft.com/office/powerpoint/2010/main" val="1214047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85906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32736" y="2168303"/>
            <a:ext cx="10571004" cy="1468849"/>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865472" y="3916934"/>
            <a:ext cx="8705531" cy="1748631"/>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967892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394718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621824" y="1608741"/>
            <a:ext cx="5409867" cy="4616387"/>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6404783" y="1608741"/>
            <a:ext cx="5409867" cy="4616387"/>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84457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450793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5904" y="2137216"/>
            <a:ext cx="739970" cy="739865"/>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2"/>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4"/>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2"/>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17" name="bk object 17"/>
          <p:cNvSpPr/>
          <p:nvPr/>
        </p:nvSpPr>
        <p:spPr>
          <a:xfrm>
            <a:off x="495904" y="2137216"/>
            <a:ext cx="739970" cy="739865"/>
          </a:xfrm>
          <a:custGeom>
            <a:avLst/>
            <a:gdLst/>
            <a:ahLst/>
            <a:cxnLst/>
            <a:rect l="l" t="t" r="r" b="b"/>
            <a:pathLst>
              <a:path w="725424" h="725424">
                <a:moveTo>
                  <a:pt x="0" y="362712"/>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2"/>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4"/>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2"/>
                </a:lnTo>
                <a:close/>
              </a:path>
            </a:pathLst>
          </a:custGeom>
          <a:ln w="6096">
            <a:solidFill>
              <a:srgbClr val="0078D6"/>
            </a:solidFill>
          </a:ln>
        </p:spPr>
        <p:txBody>
          <a:bodyPr wrap="square" lIns="0" tIns="0" rIns="0" bIns="0" rtlCol="0">
            <a:noAutofit/>
          </a:bodyPr>
          <a:lstStyle/>
          <a:p>
            <a:endParaRPr sz="1873" dirty="0"/>
          </a:p>
        </p:txBody>
      </p:sp>
      <p:sp>
        <p:nvSpPr>
          <p:cNvPr id="18" name="bk object 18"/>
          <p:cNvSpPr/>
          <p:nvPr/>
        </p:nvSpPr>
        <p:spPr>
          <a:xfrm>
            <a:off x="495904" y="3152200"/>
            <a:ext cx="739970" cy="739864"/>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2"/>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3"/>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2"/>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19" name="bk object 19"/>
          <p:cNvSpPr/>
          <p:nvPr/>
        </p:nvSpPr>
        <p:spPr>
          <a:xfrm>
            <a:off x="495904" y="3152200"/>
            <a:ext cx="739970" cy="739864"/>
          </a:xfrm>
          <a:custGeom>
            <a:avLst/>
            <a:gdLst/>
            <a:ahLst/>
            <a:cxnLst/>
            <a:rect l="l" t="t" r="r" b="b"/>
            <a:pathLst>
              <a:path w="725424" h="725424">
                <a:moveTo>
                  <a:pt x="0" y="362712"/>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2"/>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3"/>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2"/>
                </a:lnTo>
                <a:close/>
              </a:path>
            </a:pathLst>
          </a:custGeom>
          <a:ln w="6096">
            <a:solidFill>
              <a:srgbClr val="0078D6"/>
            </a:solidFill>
          </a:ln>
        </p:spPr>
        <p:txBody>
          <a:bodyPr wrap="square" lIns="0" tIns="0" rIns="0" bIns="0" rtlCol="0">
            <a:noAutofit/>
          </a:bodyPr>
          <a:lstStyle/>
          <a:p>
            <a:endParaRPr sz="1873" dirty="0"/>
          </a:p>
        </p:txBody>
      </p:sp>
      <p:sp>
        <p:nvSpPr>
          <p:cNvPr id="20" name="bk object 20"/>
          <p:cNvSpPr/>
          <p:nvPr/>
        </p:nvSpPr>
        <p:spPr>
          <a:xfrm>
            <a:off x="495904" y="4168736"/>
            <a:ext cx="739970" cy="739865"/>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1"/>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3"/>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1"/>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21" name="bk object 21"/>
          <p:cNvSpPr/>
          <p:nvPr/>
        </p:nvSpPr>
        <p:spPr>
          <a:xfrm>
            <a:off x="495904" y="4168736"/>
            <a:ext cx="739970" cy="739865"/>
          </a:xfrm>
          <a:custGeom>
            <a:avLst/>
            <a:gdLst/>
            <a:ahLst/>
            <a:cxnLst/>
            <a:rect l="l" t="t" r="r" b="b"/>
            <a:pathLst>
              <a:path w="725424" h="725424">
                <a:moveTo>
                  <a:pt x="0" y="362711"/>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1"/>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3"/>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1"/>
                </a:lnTo>
                <a:close/>
              </a:path>
            </a:pathLst>
          </a:custGeom>
          <a:ln w="6096">
            <a:solidFill>
              <a:srgbClr val="0078D6"/>
            </a:solidFill>
          </a:ln>
        </p:spPr>
        <p:txBody>
          <a:bodyPr wrap="square" lIns="0" tIns="0" rIns="0" bIns="0" rtlCol="0">
            <a:noAutofit/>
          </a:bodyPr>
          <a:lstStyle/>
          <a:p>
            <a:endParaRPr sz="1873" dirty="0"/>
          </a:p>
        </p:txBody>
      </p:sp>
      <p:sp>
        <p:nvSpPr>
          <p:cNvPr id="22" name="bk object 22"/>
          <p:cNvSpPr/>
          <p:nvPr/>
        </p:nvSpPr>
        <p:spPr>
          <a:xfrm>
            <a:off x="495904" y="5185275"/>
            <a:ext cx="739970" cy="738311"/>
          </a:xfrm>
          <a:custGeom>
            <a:avLst/>
            <a:gdLst/>
            <a:ahLst/>
            <a:cxnLst/>
            <a:rect l="l" t="t" r="r" b="b"/>
            <a:pathLst>
              <a:path w="725424" h="723900">
                <a:moveTo>
                  <a:pt x="362712" y="0"/>
                </a:moveTo>
                <a:lnTo>
                  <a:pt x="303879" y="4737"/>
                </a:lnTo>
                <a:lnTo>
                  <a:pt x="248068" y="18452"/>
                </a:lnTo>
                <a:lnTo>
                  <a:pt x="196026" y="40400"/>
                </a:lnTo>
                <a:lnTo>
                  <a:pt x="148500" y="69835"/>
                </a:lnTo>
                <a:lnTo>
                  <a:pt x="106237" y="106013"/>
                </a:lnTo>
                <a:lnTo>
                  <a:pt x="69983" y="148187"/>
                </a:lnTo>
                <a:lnTo>
                  <a:pt x="40485" y="195613"/>
                </a:lnTo>
                <a:lnTo>
                  <a:pt x="18491" y="247546"/>
                </a:lnTo>
                <a:lnTo>
                  <a:pt x="4747" y="303240"/>
                </a:lnTo>
                <a:lnTo>
                  <a:pt x="0" y="361950"/>
                </a:lnTo>
                <a:lnTo>
                  <a:pt x="1202" y="391635"/>
                </a:lnTo>
                <a:lnTo>
                  <a:pt x="10541" y="448930"/>
                </a:lnTo>
                <a:lnTo>
                  <a:pt x="28504" y="502836"/>
                </a:lnTo>
                <a:lnTo>
                  <a:pt x="54343" y="552609"/>
                </a:lnTo>
                <a:lnTo>
                  <a:pt x="87312" y="597502"/>
                </a:lnTo>
                <a:lnTo>
                  <a:pt x="126664" y="636771"/>
                </a:lnTo>
                <a:lnTo>
                  <a:pt x="171652" y="669671"/>
                </a:lnTo>
                <a:lnTo>
                  <a:pt x="221529" y="695455"/>
                </a:lnTo>
                <a:lnTo>
                  <a:pt x="275549" y="713380"/>
                </a:lnTo>
                <a:lnTo>
                  <a:pt x="332964" y="722700"/>
                </a:lnTo>
                <a:lnTo>
                  <a:pt x="362712" y="723900"/>
                </a:lnTo>
                <a:lnTo>
                  <a:pt x="392459" y="722700"/>
                </a:lnTo>
                <a:lnTo>
                  <a:pt x="449874" y="713380"/>
                </a:lnTo>
                <a:lnTo>
                  <a:pt x="503894" y="695455"/>
                </a:lnTo>
                <a:lnTo>
                  <a:pt x="553771" y="669671"/>
                </a:lnTo>
                <a:lnTo>
                  <a:pt x="598759" y="636771"/>
                </a:lnTo>
                <a:lnTo>
                  <a:pt x="638111" y="597502"/>
                </a:lnTo>
                <a:lnTo>
                  <a:pt x="671080" y="552609"/>
                </a:lnTo>
                <a:lnTo>
                  <a:pt x="696919" y="502836"/>
                </a:lnTo>
                <a:lnTo>
                  <a:pt x="714882" y="448930"/>
                </a:lnTo>
                <a:lnTo>
                  <a:pt x="724221" y="391635"/>
                </a:lnTo>
                <a:lnTo>
                  <a:pt x="725424" y="361950"/>
                </a:lnTo>
                <a:lnTo>
                  <a:pt x="724221" y="332264"/>
                </a:lnTo>
                <a:lnTo>
                  <a:pt x="714882" y="274969"/>
                </a:lnTo>
                <a:lnTo>
                  <a:pt x="696919" y="221063"/>
                </a:lnTo>
                <a:lnTo>
                  <a:pt x="671080" y="171290"/>
                </a:lnTo>
                <a:lnTo>
                  <a:pt x="638111" y="126397"/>
                </a:lnTo>
                <a:lnTo>
                  <a:pt x="598759" y="87128"/>
                </a:lnTo>
                <a:lnTo>
                  <a:pt x="553771" y="54228"/>
                </a:lnTo>
                <a:lnTo>
                  <a:pt x="503894" y="28444"/>
                </a:lnTo>
                <a:lnTo>
                  <a:pt x="449874" y="10519"/>
                </a:lnTo>
                <a:lnTo>
                  <a:pt x="392459" y="1199"/>
                </a:lnTo>
                <a:lnTo>
                  <a:pt x="362712" y="0"/>
                </a:lnTo>
                <a:close/>
              </a:path>
            </a:pathLst>
          </a:custGeom>
          <a:solidFill>
            <a:srgbClr val="F1F1F1"/>
          </a:solidFill>
        </p:spPr>
        <p:txBody>
          <a:bodyPr wrap="square" lIns="0" tIns="0" rIns="0" bIns="0" rtlCol="0">
            <a:noAutofit/>
          </a:bodyPr>
          <a:lstStyle/>
          <a:p>
            <a:endParaRPr sz="1873" dirty="0"/>
          </a:p>
        </p:txBody>
      </p:sp>
      <p:sp>
        <p:nvSpPr>
          <p:cNvPr id="23" name="bk object 23"/>
          <p:cNvSpPr/>
          <p:nvPr/>
        </p:nvSpPr>
        <p:spPr>
          <a:xfrm>
            <a:off x="495904" y="5185275"/>
            <a:ext cx="739970" cy="738311"/>
          </a:xfrm>
          <a:custGeom>
            <a:avLst/>
            <a:gdLst/>
            <a:ahLst/>
            <a:cxnLst/>
            <a:rect l="l" t="t" r="r" b="b"/>
            <a:pathLst>
              <a:path w="725424" h="723900">
                <a:moveTo>
                  <a:pt x="0" y="361950"/>
                </a:moveTo>
                <a:lnTo>
                  <a:pt x="4747" y="303240"/>
                </a:lnTo>
                <a:lnTo>
                  <a:pt x="18491" y="247546"/>
                </a:lnTo>
                <a:lnTo>
                  <a:pt x="40485" y="195613"/>
                </a:lnTo>
                <a:lnTo>
                  <a:pt x="69983" y="148187"/>
                </a:lnTo>
                <a:lnTo>
                  <a:pt x="106237" y="106013"/>
                </a:lnTo>
                <a:lnTo>
                  <a:pt x="148500" y="69835"/>
                </a:lnTo>
                <a:lnTo>
                  <a:pt x="196026" y="40400"/>
                </a:lnTo>
                <a:lnTo>
                  <a:pt x="248068" y="18452"/>
                </a:lnTo>
                <a:lnTo>
                  <a:pt x="303879" y="4737"/>
                </a:lnTo>
                <a:lnTo>
                  <a:pt x="362712" y="0"/>
                </a:lnTo>
                <a:lnTo>
                  <a:pt x="392459" y="1199"/>
                </a:lnTo>
                <a:lnTo>
                  <a:pt x="449874" y="10519"/>
                </a:lnTo>
                <a:lnTo>
                  <a:pt x="503894" y="28444"/>
                </a:lnTo>
                <a:lnTo>
                  <a:pt x="553771" y="54228"/>
                </a:lnTo>
                <a:lnTo>
                  <a:pt x="598759" y="87128"/>
                </a:lnTo>
                <a:lnTo>
                  <a:pt x="638111" y="126397"/>
                </a:lnTo>
                <a:lnTo>
                  <a:pt x="671080" y="171290"/>
                </a:lnTo>
                <a:lnTo>
                  <a:pt x="696919" y="221063"/>
                </a:lnTo>
                <a:lnTo>
                  <a:pt x="714882" y="274969"/>
                </a:lnTo>
                <a:lnTo>
                  <a:pt x="724221" y="332264"/>
                </a:lnTo>
                <a:lnTo>
                  <a:pt x="725424" y="361950"/>
                </a:lnTo>
                <a:lnTo>
                  <a:pt x="724221" y="391635"/>
                </a:lnTo>
                <a:lnTo>
                  <a:pt x="714882" y="448930"/>
                </a:lnTo>
                <a:lnTo>
                  <a:pt x="696919" y="502836"/>
                </a:lnTo>
                <a:lnTo>
                  <a:pt x="671080" y="552609"/>
                </a:lnTo>
                <a:lnTo>
                  <a:pt x="638111" y="597502"/>
                </a:lnTo>
                <a:lnTo>
                  <a:pt x="598759" y="636771"/>
                </a:lnTo>
                <a:lnTo>
                  <a:pt x="553771" y="669671"/>
                </a:lnTo>
                <a:lnTo>
                  <a:pt x="503894" y="695455"/>
                </a:lnTo>
                <a:lnTo>
                  <a:pt x="449874" y="713380"/>
                </a:lnTo>
                <a:lnTo>
                  <a:pt x="392459" y="722700"/>
                </a:lnTo>
                <a:lnTo>
                  <a:pt x="362712" y="723900"/>
                </a:lnTo>
                <a:lnTo>
                  <a:pt x="332964" y="722700"/>
                </a:lnTo>
                <a:lnTo>
                  <a:pt x="275549" y="713380"/>
                </a:lnTo>
                <a:lnTo>
                  <a:pt x="221529" y="695455"/>
                </a:lnTo>
                <a:lnTo>
                  <a:pt x="171652" y="669671"/>
                </a:lnTo>
                <a:lnTo>
                  <a:pt x="126664" y="636771"/>
                </a:lnTo>
                <a:lnTo>
                  <a:pt x="87312" y="597502"/>
                </a:lnTo>
                <a:lnTo>
                  <a:pt x="54343" y="552609"/>
                </a:lnTo>
                <a:lnTo>
                  <a:pt x="28504" y="502836"/>
                </a:lnTo>
                <a:lnTo>
                  <a:pt x="10541" y="448930"/>
                </a:lnTo>
                <a:lnTo>
                  <a:pt x="1202" y="391635"/>
                </a:lnTo>
                <a:lnTo>
                  <a:pt x="0" y="361950"/>
                </a:lnTo>
                <a:close/>
              </a:path>
            </a:pathLst>
          </a:custGeom>
          <a:ln w="6096">
            <a:solidFill>
              <a:srgbClr val="0078D6"/>
            </a:solidFill>
          </a:ln>
        </p:spPr>
        <p:txBody>
          <a:bodyPr wrap="square" lIns="0" tIns="0" rIns="0" bIns="0" rtlCol="0">
            <a:noAutofit/>
          </a:bodyPr>
          <a:lstStyle/>
          <a:p>
            <a:endParaRPr sz="1873" dirty="0"/>
          </a:p>
        </p:txBody>
      </p:sp>
      <p:sp>
        <p:nvSpPr>
          <p:cNvPr id="24" name="bk object 24"/>
          <p:cNvSpPr/>
          <p:nvPr/>
        </p:nvSpPr>
        <p:spPr>
          <a:xfrm>
            <a:off x="437777" y="452701"/>
            <a:ext cx="5553018" cy="541299"/>
          </a:xfrm>
          <a:prstGeom prst="rect">
            <a:avLst/>
          </a:prstGeom>
          <a:blipFill>
            <a:blip r:embed="rId2" cstate="print"/>
            <a:stretch>
              <a:fillRect/>
            </a:stretch>
          </a:blipFill>
        </p:spPr>
        <p:txBody>
          <a:bodyPr wrap="square" lIns="0" tIns="0" rIns="0" bIns="0" rtlCol="0">
            <a:noAutofit/>
          </a:bodyPr>
          <a:lstStyle/>
          <a:p>
            <a:endParaRPr sz="1873"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799298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838832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230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6702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7139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447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2302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6878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0570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5684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9450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708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477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33619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690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6162552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047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93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163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01288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51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70497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205836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66099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52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891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82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631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971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11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077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478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17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00626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0698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78874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36830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61188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1530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267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57577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639139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72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748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501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69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315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61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9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21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886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7626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3741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9895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09828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7974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19475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2474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0305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562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03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691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256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3268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5806323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9580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25163257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9181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23978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6115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4604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8238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31050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591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image" Target="../media/image16.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theme" Target="../theme/theme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image" Target="../media/image16.emf"/><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image" Target="../media/image2.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image" Target="../media/image1.emf"/><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theme" Target="../theme/theme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3701" y="1125600"/>
            <a:ext cx="12009074" cy="1259422"/>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33777" y="2318814"/>
            <a:ext cx="10768918" cy="2701169"/>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4228402" y="6504908"/>
            <a:ext cx="3979671" cy="349726"/>
          </a:xfrm>
          <a:prstGeom prst="rect">
            <a:avLst/>
          </a:prstGeom>
        </p:spPr>
        <p:txBody>
          <a:bodyPr wrap="square" lIns="0" tIns="0" rIns="0" bIns="0">
            <a:no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21824" y="6504908"/>
            <a:ext cx="2860389" cy="349726"/>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5/11/2020</a:t>
            </a:fld>
            <a:endParaRPr lang="en-US" dirty="0"/>
          </a:p>
        </p:txBody>
      </p:sp>
      <p:sp>
        <p:nvSpPr>
          <p:cNvPr id="6" name="Holder 6"/>
          <p:cNvSpPr>
            <a:spLocks noGrp="1"/>
          </p:cNvSpPr>
          <p:nvPr>
            <p:ph type="sldNum" sz="quarter" idx="7"/>
          </p:nvPr>
        </p:nvSpPr>
        <p:spPr>
          <a:xfrm>
            <a:off x="8954262" y="6504908"/>
            <a:ext cx="2860389" cy="349726"/>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8343356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286552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3557328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0488831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CD21B-C9AB-4B9D-99A7-880778BBA14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87A7CB-0456-41C9-86A7-E8E2F050C37F}"/>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04BCB-95B2-4661-85C5-587B8A84873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C89DD0A-351F-4A53-8D33-307C2C8C2BD5}" type="datetimeFigureOut">
              <a:rPr lang="en-US" smtClean="0"/>
              <a:t>5/11/2020</a:t>
            </a:fld>
            <a:endParaRPr lang="en-US"/>
          </a:p>
        </p:txBody>
      </p:sp>
      <p:sp>
        <p:nvSpPr>
          <p:cNvPr id="5" name="Footer Placeholder 4">
            <a:extLst>
              <a:ext uri="{FF2B5EF4-FFF2-40B4-BE49-F238E27FC236}">
                <a16:creationId xmlns:a16="http://schemas.microsoft.com/office/drawing/2014/main" id="{4C4DC401-D7C8-4CFE-BCAB-F11D569DE2E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842302-E619-420F-A837-78DD931704D0}"/>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9B3824E-3AF5-402C-B47E-F31F03329058}" type="slidenum">
              <a:rPr lang="en-US" smtClean="0"/>
              <a:t>‹#›</a:t>
            </a:fld>
            <a:endParaRPr lang="en-US"/>
          </a:p>
        </p:txBody>
      </p:sp>
    </p:spTree>
    <p:extLst>
      <p:ext uri="{BB962C8B-B14F-4D97-AF65-F5344CB8AC3E}">
        <p14:creationId xmlns:p14="http://schemas.microsoft.com/office/powerpoint/2010/main" val="140820899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97034637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emf"/><Relationship Id="rId18" Type="http://schemas.openxmlformats.org/officeDocument/2006/relationships/image" Target="../media/image79.emf"/><Relationship Id="rId26" Type="http://schemas.openxmlformats.org/officeDocument/2006/relationships/image" Target="../media/image87.png"/><Relationship Id="rId3" Type="http://schemas.openxmlformats.org/officeDocument/2006/relationships/tags" Target="../tags/tag4.xml"/><Relationship Id="rId21" Type="http://schemas.openxmlformats.org/officeDocument/2006/relationships/image" Target="../media/image82.svg"/><Relationship Id="rId7" Type="http://schemas.openxmlformats.org/officeDocument/2006/relationships/image" Target="../media/image51.emf"/><Relationship Id="rId12" Type="http://schemas.openxmlformats.org/officeDocument/2006/relationships/image" Target="../media/image73.emf"/><Relationship Id="rId17" Type="http://schemas.openxmlformats.org/officeDocument/2006/relationships/image" Target="../media/image78.svg"/><Relationship Id="rId25" Type="http://schemas.openxmlformats.org/officeDocument/2006/relationships/image" Target="../media/image86.svg"/><Relationship Id="rId2" Type="http://schemas.openxmlformats.org/officeDocument/2006/relationships/tags" Target="../tags/tag3.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e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72.svg"/><Relationship Id="rId24" Type="http://schemas.openxmlformats.org/officeDocument/2006/relationships/image" Target="../media/image85.png"/><Relationship Id="rId5" Type="http://schemas.openxmlformats.org/officeDocument/2006/relationships/notesSlide" Target="../notesSlides/notesSlide12.xml"/><Relationship Id="rId15" Type="http://schemas.openxmlformats.org/officeDocument/2006/relationships/image" Target="../media/image76.svg"/><Relationship Id="rId23" Type="http://schemas.openxmlformats.org/officeDocument/2006/relationships/image" Target="../media/image84.svg"/><Relationship Id="rId28" Type="http://schemas.openxmlformats.org/officeDocument/2006/relationships/image" Target="../media/image89.emf"/><Relationship Id="rId10" Type="http://schemas.openxmlformats.org/officeDocument/2006/relationships/image" Target="../media/image71.png"/><Relationship Id="rId19" Type="http://schemas.openxmlformats.org/officeDocument/2006/relationships/image" Target="../media/image80.emf"/><Relationship Id="rId4" Type="http://schemas.openxmlformats.org/officeDocument/2006/relationships/slideLayout" Target="../slideLayouts/slideLayout133.xml"/><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svg"/><Relationship Id="rId30" Type="http://schemas.openxmlformats.org/officeDocument/2006/relationships/image" Target="../media/image9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ppAssure/" TargetMode="External"/><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112.xml"/><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4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4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image" Target="../media/image96.svg"/></Relationships>
</file>

<file path=ppt/slides/_rels/slide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jpeg"/></Relationships>
</file>

<file path=ppt/slides/_rels/slide2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112.png"/><Relationship Id="rId26" Type="http://schemas.openxmlformats.org/officeDocument/2006/relationships/image" Target="../media/image120.png"/><Relationship Id="rId21" Type="http://schemas.openxmlformats.org/officeDocument/2006/relationships/image" Target="../media/image115.png"/><Relationship Id="rId34" Type="http://schemas.openxmlformats.org/officeDocument/2006/relationships/image" Target="../media/image128.pn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png"/><Relationship Id="rId2" Type="http://schemas.openxmlformats.org/officeDocument/2006/relationships/notesSlide" Target="../notesSlides/notesSlide21.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1" Type="http://schemas.openxmlformats.org/officeDocument/2006/relationships/slideLayout" Target="../slideLayouts/slideLayout133.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5" Type="http://schemas.openxmlformats.org/officeDocument/2006/relationships/image" Target="../media/image100.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image" Target="../media/image105.png"/><Relationship Id="rId19" Type="http://schemas.openxmlformats.org/officeDocument/2006/relationships/image" Target="../media/image113.png"/><Relationship Id="rId31" Type="http://schemas.openxmlformats.org/officeDocument/2006/relationships/image" Target="../media/image12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8" Type="http://schemas.openxmlformats.org/officeDocument/2006/relationships/image" Target="../media/image103.png"/><Relationship Id="rId3"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earup.microsoft.com/resources/windows-virtual-desktop" TargetMode="External"/><Relationship Id="rId5" Type="http://schemas.openxmlformats.org/officeDocument/2006/relationships/hyperlink" Target="aka.ms/startWVD" TargetMode="External"/><Relationship Id="rId4" Type="http://schemas.openxmlformats.org/officeDocument/2006/relationships/hyperlink" Target="https://azure.microsoft.com/en-us/services/virtual-desktop/"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2.xml"/><Relationship Id="rId7" Type="http://schemas.openxmlformats.org/officeDocument/2006/relationships/image" Target="../media/image5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5.png"/><Relationship Id="rId5" Type="http://schemas.openxmlformats.org/officeDocument/2006/relationships/notesSlide" Target="../notesSlides/notesSlide3.xml"/><Relationship Id="rId10" Type="http://schemas.openxmlformats.org/officeDocument/2006/relationships/image" Target="../media/image54.png"/><Relationship Id="rId4" Type="http://schemas.openxmlformats.org/officeDocument/2006/relationships/slideLayout" Target="../slideLayouts/slideLayout133.xm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88.xml"/><Relationship Id="rId5" Type="http://schemas.openxmlformats.org/officeDocument/2006/relationships/image" Target="../media/image58.emf"/><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54%20regions,%20and%20140%20countri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400" dirty="0">
                <a:solidFill>
                  <a:schemeClr val="bg1"/>
                </a:solidFill>
              </a:rPr>
              <a:t>Microsoft Windows </a:t>
            </a:r>
            <a:br>
              <a:rPr lang="en-US" sz="4400" dirty="0">
                <a:solidFill>
                  <a:schemeClr val="bg1"/>
                </a:solidFill>
              </a:rPr>
            </a:br>
            <a:r>
              <a:rPr lang="en-US" sz="4400" dirty="0">
                <a:solidFill>
                  <a:schemeClr val="bg1"/>
                </a:solidFill>
              </a:rPr>
              <a:t>Virtual Desktop </a:t>
            </a:r>
          </a:p>
        </p:txBody>
      </p:sp>
      <p:sp>
        <p:nvSpPr>
          <p:cNvPr id="2" name="Rectangle 1">
            <a:extLst>
              <a:ext uri="{FF2B5EF4-FFF2-40B4-BE49-F238E27FC236}">
                <a16:creationId xmlns:a16="http://schemas.microsoft.com/office/drawing/2014/main" id="{24EAE567-AACF-4D25-AFC6-3F5CD18C934E}"/>
              </a:ext>
            </a:extLst>
          </p:cNvPr>
          <p:cNvSpPr/>
          <p:nvPr/>
        </p:nvSpPr>
        <p:spPr>
          <a:xfrm>
            <a:off x="6096249" y="3309840"/>
            <a:ext cx="243978" cy="3748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8" name="Text Placeholder 6">
            <a:extLst>
              <a:ext uri="{FF2B5EF4-FFF2-40B4-BE49-F238E27FC236}">
                <a16:creationId xmlns:a16="http://schemas.microsoft.com/office/drawing/2014/main" id="{83FC2EEE-5DD5-4E46-8EF0-743D51691B30}"/>
              </a:ext>
            </a:extLst>
          </p:cNvPr>
          <p:cNvSpPr>
            <a:spLocks noGrp="1"/>
          </p:cNvSpPr>
          <p:nvPr>
            <p:ph type="body" sz="quarter" idx="12"/>
          </p:nvPr>
        </p:nvSpPr>
        <p:spPr>
          <a:xfrm>
            <a:off x="434977" y="4935118"/>
            <a:ext cx="9590081" cy="964256"/>
          </a:xfrm>
        </p:spPr>
        <p:txBody>
          <a:bodyPr/>
          <a:lstStyle/>
          <a:p>
            <a:r>
              <a:rPr lang="en-US" dirty="0"/>
              <a:t>Quickly deploy virtual desktops and apps to enable secure remote work</a:t>
            </a:r>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Additional benefits of</a:t>
            </a:r>
            <a:br>
              <a:rPr lang="en-US" dirty="0"/>
            </a:br>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a:ext>
            </a:extLst>
          </a:blip>
          <a:srcRect/>
          <a:stretch/>
        </p:blipFill>
        <p:spPr>
          <a:xfrm>
            <a:off x="6459538" y="0"/>
            <a:ext cx="5976937" cy="6994525"/>
          </a:xfrm>
        </p:spPr>
      </p:pic>
      <p:sp>
        <p:nvSpPr>
          <p:cNvPr id="4" name="Text Placeholder 3">
            <a:extLst>
              <a:ext uri="{FF2B5EF4-FFF2-40B4-BE49-F238E27FC236}">
                <a16:creationId xmlns:a16="http://schemas.microsoft.com/office/drawing/2014/main" id="{F9002DB4-7253-4947-918F-B3D7089F5AC2}"/>
              </a:ext>
            </a:extLst>
          </p:cNvPr>
          <p:cNvSpPr>
            <a:spLocks noGrp="1"/>
          </p:cNvSpPr>
          <p:nvPr>
            <p:ph type="body" sz="quarter" idx="4294967295"/>
          </p:nvPr>
        </p:nvSpPr>
        <p:spPr>
          <a:xfrm>
            <a:off x="434975" y="2501040"/>
            <a:ext cx="5691505" cy="2631490"/>
          </a:xfrm>
        </p:spPr>
        <p:txBody>
          <a:bodyPr/>
          <a:lstStyle/>
          <a:p>
            <a:pPr defTabSz="932114" fontAlgn="base">
              <a:lnSpc>
                <a:spcPct val="100000"/>
              </a:lnSpc>
              <a:spcAft>
                <a:spcPts val="1800"/>
              </a:spcAft>
              <a:buSzTx/>
              <a:defRPr/>
            </a:pPr>
            <a:r>
              <a:rPr lang="en-US" sz="1800" dirty="0">
                <a:latin typeface="+mj-lt"/>
                <a:cs typeface="Segoe UI" panose="020B0502040204020203" pitchFamily="34" charset="0"/>
              </a:rPr>
              <a:t>VDI/RDSH management as a service on Azure</a:t>
            </a:r>
          </a:p>
          <a:p>
            <a:pPr defTabSz="932114" fontAlgn="base">
              <a:lnSpc>
                <a:spcPct val="100000"/>
              </a:lnSpc>
              <a:spcAft>
                <a:spcPts val="1800"/>
              </a:spcAft>
              <a:buSzTx/>
              <a:defRPr/>
            </a:pPr>
            <a:r>
              <a:rPr lang="en-US" sz="1800" dirty="0">
                <a:latin typeface="+mj-lt"/>
                <a:cs typeface="Segoe UI" panose="020B0502040204020203" pitchFamily="34" charset="0"/>
              </a:rPr>
              <a:t>Most flexible service allowing you to virtualize both </a:t>
            </a:r>
            <a:br>
              <a:rPr lang="en-US" sz="1800" dirty="0">
                <a:latin typeface="+mj-lt"/>
                <a:cs typeface="Segoe UI" panose="020B0502040204020203" pitchFamily="34" charset="0"/>
              </a:rPr>
            </a:br>
            <a:r>
              <a:rPr lang="en-US" sz="1800" dirty="0">
                <a:latin typeface="+mj-lt"/>
                <a:cs typeface="Segoe UI" panose="020B0502040204020203" pitchFamily="34" charset="0"/>
              </a:rPr>
              <a:t>desktops and apps</a:t>
            </a:r>
          </a:p>
          <a:p>
            <a:pPr defTabSz="932114" fontAlgn="base">
              <a:lnSpc>
                <a:spcPct val="100000"/>
              </a:lnSpc>
              <a:spcAft>
                <a:spcPts val="1800"/>
              </a:spcAft>
              <a:buSzTx/>
              <a:defRPr/>
            </a:pPr>
            <a:r>
              <a:rPr lang="en-US" sz="1800" dirty="0">
                <a:latin typeface="+mj-lt"/>
                <a:cs typeface="Segoe UI" panose="020B0502040204020203" pitchFamily="34" charset="0"/>
              </a:rPr>
              <a:t>Windows 7 virtual desktop with free Extended</a:t>
            </a:r>
            <a:br>
              <a:rPr lang="en-US" sz="1800" dirty="0">
                <a:latin typeface="+mj-lt"/>
                <a:cs typeface="Segoe UI" panose="020B0502040204020203" pitchFamily="34" charset="0"/>
              </a:rPr>
            </a:br>
            <a:r>
              <a:rPr lang="en-US" sz="1800" dirty="0">
                <a:latin typeface="+mj-lt"/>
                <a:cs typeface="Segoe UI" panose="020B0502040204020203" pitchFamily="34" charset="0"/>
              </a:rPr>
              <a:t>Security Updates</a:t>
            </a:r>
          </a:p>
          <a:p>
            <a:pPr defTabSz="932114" fontAlgn="base">
              <a:lnSpc>
                <a:spcPct val="100000"/>
              </a:lnSpc>
              <a:spcAft>
                <a:spcPts val="1800"/>
              </a:spcAft>
              <a:buSzTx/>
              <a:defRPr/>
            </a:pPr>
            <a:r>
              <a:rPr lang="en-US" sz="1800" dirty="0">
                <a:latin typeface="+mj-lt"/>
                <a:cs typeface="Segoe UI" panose="020B0502040204020203" pitchFamily="34" charset="0"/>
              </a:rPr>
              <a:t>Integrated with the security and management</a:t>
            </a:r>
            <a:br>
              <a:rPr lang="en-US" sz="1800" dirty="0">
                <a:latin typeface="+mj-lt"/>
                <a:cs typeface="Segoe UI" panose="020B0502040204020203" pitchFamily="34" charset="0"/>
              </a:rPr>
            </a:br>
            <a:r>
              <a:rPr lang="en-US" sz="1800" dirty="0">
                <a:latin typeface="+mj-lt"/>
                <a:cs typeface="Segoe UI" panose="020B0502040204020203" pitchFamily="34" charset="0"/>
              </a:rPr>
              <a:t>of Microsoft 365</a:t>
            </a:r>
          </a:p>
        </p:txBody>
      </p:sp>
    </p:spTree>
    <p:extLst>
      <p:ext uri="{BB962C8B-B14F-4D97-AF65-F5344CB8AC3E}">
        <p14:creationId xmlns:p14="http://schemas.microsoft.com/office/powerpoint/2010/main" val="411261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F39E64-EA50-458F-91DC-5F8825308ADD}"/>
              </a:ext>
            </a:extLst>
          </p:cNvPr>
          <p:cNvSpPr/>
          <p:nvPr/>
        </p:nvSpPr>
        <p:spPr>
          <a:xfrm>
            <a:off x="8045721" y="1761230"/>
            <a:ext cx="4121944" cy="2204737"/>
          </a:xfrm>
          <a:prstGeom prst="rect">
            <a:avLst/>
          </a:prstGeom>
          <a:noFill/>
        </p:spPr>
        <p:txBody>
          <a:bodyPr wrap="square" lIns="93260" tIns="93260" anchor="t">
            <a:noAutofit/>
          </a:bodyPr>
          <a:lstStyle/>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Segoe UI"/>
              </a:rPr>
              <a:t>Azure</a:t>
            </a:r>
          </a:p>
          <a:p>
            <a:pPr marL="0" marR="0" lvl="0" indent="0" algn="l" defTabSz="932563" rtl="0" eaLnBrk="1" fontAlgn="auto" latinLnBrk="0" hangingPunct="1">
              <a:lnSpc>
                <a:spcPct val="100000"/>
              </a:lnSpc>
              <a:spcBef>
                <a:spcPts val="612"/>
              </a:spcBef>
              <a:spcAft>
                <a:spcPts val="612"/>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&gt;90 compliance offerings</a:t>
            </a:r>
          </a:p>
          <a:p>
            <a:pPr marL="0" marR="0" lvl="0" indent="0" algn="l" defTabSz="932563" rtl="0" eaLnBrk="1" fontAlgn="auto" latinLnBrk="0" hangingPunct="1">
              <a:lnSpc>
                <a:spcPct val="100000"/>
              </a:lnSpc>
              <a:spcBef>
                <a:spcPts val="612"/>
              </a:spcBef>
              <a:spcAft>
                <a:spcPts val="612"/>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&gt;3,500 global cybersecurity experts </a:t>
            </a:r>
            <a:endPar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100000"/>
              </a:lnSpc>
              <a:spcBef>
                <a:spcPts val="612"/>
              </a:spcBef>
              <a:spcAft>
                <a:spcPts val="612"/>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6.5 trillion global signals daily</a:t>
            </a:r>
          </a:p>
          <a:p>
            <a:pPr marL="0" marR="0" lvl="0" indent="0" algn="l" defTabSz="932563" rtl="0" eaLnBrk="1" fontAlgn="auto" latinLnBrk="0" hangingPunct="1">
              <a:lnSpc>
                <a:spcPct val="100000"/>
              </a:lnSpc>
              <a:spcBef>
                <a:spcPts val="612"/>
              </a:spcBef>
              <a:spcAft>
                <a:spcPts val="612"/>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$1 billion annual cybersecurity investment</a:t>
            </a:r>
          </a:p>
        </p:txBody>
      </p:sp>
      <p:sp>
        <p:nvSpPr>
          <p:cNvPr id="22" name="Rectangle 21">
            <a:extLst>
              <a:ext uri="{FF2B5EF4-FFF2-40B4-BE49-F238E27FC236}">
                <a16:creationId xmlns:a16="http://schemas.microsoft.com/office/drawing/2014/main" id="{59741845-C3BA-42EF-AF08-A5240BF60F1C}"/>
              </a:ext>
            </a:extLst>
          </p:cNvPr>
          <p:cNvSpPr/>
          <p:nvPr/>
        </p:nvSpPr>
        <p:spPr>
          <a:xfrm>
            <a:off x="435794" y="1851749"/>
            <a:ext cx="3559230" cy="1858630"/>
          </a:xfrm>
          <a:prstGeom prst="rect">
            <a:avLst/>
          </a:prstGeom>
          <a:noFill/>
        </p:spPr>
        <p:txBody>
          <a:bodyPr wrap="square" lIns="93260" tIns="93260">
            <a:noAutofit/>
          </a:bodyPr>
          <a:lstStyle/>
          <a:p>
            <a:pPr marL="0" marR="0" lvl="0" indent="0" algn="r" defTabSz="932597" rtl="0" eaLnBrk="1" fontAlgn="auto" latinLnBrk="0" hangingPunct="1">
              <a:lnSpc>
                <a:spcPct val="90000"/>
              </a:lnSpc>
              <a:spcBef>
                <a:spcPts val="612"/>
              </a:spcBef>
              <a:spcAft>
                <a:spcPts val="0"/>
              </a:spcAft>
              <a:buClrTx/>
              <a:buSzTx/>
              <a:buFontTx/>
              <a:buNone/>
              <a:tabLst/>
              <a:defRPr/>
            </a:pPr>
            <a:r>
              <a:rPr kumimoji="0" lang="en-US" sz="2040" b="0" i="0" u="none" strike="noStrike" kern="1200" cap="none" spc="0" normalizeH="0" baseline="0" noProof="0">
                <a:ln>
                  <a:noFill/>
                </a:ln>
                <a:solidFill>
                  <a:srgbClr val="4472C4"/>
                </a:solidFill>
                <a:effectLst/>
                <a:uLnTx/>
                <a:uFillTx/>
                <a:latin typeface="Segoe UI Semibold"/>
                <a:ea typeface="Segoe UI" panose="020B0502040204020203" pitchFamily="34" charset="0"/>
                <a:cs typeface="Segoe UI" panose="020B0502040204020203" pitchFamily="34" charset="0"/>
              </a:rPr>
              <a:t>Microsoft 365</a:t>
            </a:r>
          </a:p>
          <a:p>
            <a:pPr marL="0" marR="0" lvl="0" indent="0" algn="r" defTabSz="932597"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a:ln>
                <a:noFill/>
              </a:ln>
              <a:solidFill>
                <a:prstClr val="black"/>
              </a:solidFill>
              <a:effectLst/>
              <a:uLnTx/>
              <a:uFillTx/>
              <a:latin typeface="Segoe UI Semibold"/>
              <a:ea typeface="Segoe UI" panose="020B0502040204020203" pitchFamily="34" charset="0"/>
              <a:cs typeface="Segoe UI" panose="020B0502040204020203" pitchFamily="34" charset="0"/>
            </a:endParaRPr>
          </a:p>
          <a:p>
            <a:pPr marL="0" marR="0" lvl="0" indent="0" algn="r" defTabSz="932597" rtl="0" eaLnBrk="1" fontAlgn="auto" latinLnBrk="0" hangingPunct="1">
              <a:lnSpc>
                <a:spcPct val="90000"/>
              </a:lnSpc>
              <a:spcBef>
                <a:spcPts val="612"/>
              </a:spcBef>
              <a:spcAft>
                <a:spcPts val="612"/>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Conditional Access</a:t>
            </a:r>
          </a:p>
          <a:p>
            <a:pPr marL="0" marR="0" lvl="0" indent="0" algn="r" defTabSz="932597" rtl="0" eaLnBrk="1" fontAlgn="auto" latinLnBrk="0" hangingPunct="1">
              <a:lnSpc>
                <a:spcPct val="90000"/>
              </a:lnSpc>
              <a:spcBef>
                <a:spcPts val="612"/>
              </a:spcBef>
              <a:spcAft>
                <a:spcPts val="612"/>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Multi-Factor Authentication</a:t>
            </a:r>
          </a:p>
          <a:p>
            <a:pPr marL="0" marR="0" lvl="0" indent="0" algn="r" defTabSz="932597" rtl="0" eaLnBrk="1" fontAlgn="auto" latinLnBrk="0" hangingPunct="1">
              <a:lnSpc>
                <a:spcPct val="90000"/>
              </a:lnSpc>
              <a:spcBef>
                <a:spcPts val="612"/>
              </a:spcBef>
              <a:spcAft>
                <a:spcPts val="612"/>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Role-based Access Control (RBAC)</a:t>
            </a:r>
          </a:p>
        </p:txBody>
      </p:sp>
      <p:sp>
        <p:nvSpPr>
          <p:cNvPr id="23" name="Rectangle 22">
            <a:extLst>
              <a:ext uri="{FF2B5EF4-FFF2-40B4-BE49-F238E27FC236}">
                <a16:creationId xmlns:a16="http://schemas.microsoft.com/office/drawing/2014/main" id="{91C7AAE5-1C0C-4369-9835-F2ABC117425B}"/>
              </a:ext>
            </a:extLst>
          </p:cNvPr>
          <p:cNvSpPr/>
          <p:nvPr/>
        </p:nvSpPr>
        <p:spPr>
          <a:xfrm>
            <a:off x="4499954" y="4437179"/>
            <a:ext cx="3285095" cy="1741737"/>
          </a:xfrm>
          <a:prstGeom prst="rect">
            <a:avLst/>
          </a:prstGeom>
          <a:noFill/>
        </p:spPr>
        <p:txBody>
          <a:bodyPr wrap="square" lIns="0" tIns="93260">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472C4"/>
                </a:solidFill>
                <a:effectLst/>
                <a:uLnTx/>
                <a:uFillTx/>
                <a:latin typeface="Segoe UI Semibold"/>
                <a:ea typeface="Segoe UI" panose="020B0502040204020203" pitchFamily="34" charset="0"/>
                <a:cs typeface="Segoe UI" panose="020B0502040204020203" pitchFamily="34" charset="0"/>
              </a:rPr>
              <a:t>Windows Virtual Desktop </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a:p>
            <a:pPr marL="0" marR="0" lvl="0" indent="0" algn="ctr" defTabSz="951028" rtl="0" eaLnBrk="1" fontAlgn="auto" latinLnBrk="0" hangingPunct="1">
              <a:lnSpc>
                <a:spcPct val="100000"/>
              </a:lnSpc>
              <a:spcBef>
                <a:spcPts val="0"/>
              </a:spcBef>
              <a:spcAft>
                <a:spcPts val="612"/>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Reverse Connect</a:t>
            </a:r>
          </a:p>
          <a:p>
            <a:pPr marL="0" marR="0" lvl="0" indent="0" algn="ctr" defTabSz="951028" rtl="0" eaLnBrk="1" fontAlgn="auto" latinLnBrk="0" hangingPunct="1">
              <a:lnSpc>
                <a:spcPct val="100000"/>
              </a:lnSpc>
              <a:spcBef>
                <a:spcPts val="612"/>
              </a:spcBef>
              <a:spcAft>
                <a:spcPts val="612"/>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Azure AD authentication</a:t>
            </a:r>
          </a:p>
          <a:p>
            <a:pPr marL="0" marR="0" lvl="0" indent="0" algn="ctr" defTabSz="951028" rtl="0" eaLnBrk="1" fontAlgn="auto" latinLnBrk="0" hangingPunct="1">
              <a:lnSpc>
                <a:spcPct val="100000"/>
              </a:lnSpc>
              <a:spcBef>
                <a:spcPts val="612"/>
              </a:spcBef>
              <a:spcAft>
                <a:spcPts val="612"/>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AD-joined virtual machines</a:t>
            </a:r>
          </a:p>
        </p:txBody>
      </p:sp>
      <p:pic>
        <p:nvPicPr>
          <p:cNvPr id="24" name="Picture 6">
            <a:extLst>
              <a:ext uri="{FF2B5EF4-FFF2-40B4-BE49-F238E27FC236}">
                <a16:creationId xmlns:a16="http://schemas.microsoft.com/office/drawing/2014/main" id="{5879BCFB-DC92-41DF-BCB1-3E1CA259D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997" y="1761230"/>
            <a:ext cx="2906751" cy="2553304"/>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10BCCE1E-AA6B-4F17-8414-2FD0304E6B7C}"/>
              </a:ext>
            </a:extLst>
          </p:cNvPr>
          <p:cNvSpPr txBox="1">
            <a:spLocks/>
          </p:cNvSpPr>
          <p:nvPr/>
        </p:nvSpPr>
        <p:spPr>
          <a:xfrm>
            <a:off x="434975" y="200673"/>
            <a:ext cx="10390043"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Blending security across the Microsoft ecosystem</a:t>
            </a:r>
          </a:p>
        </p:txBody>
      </p:sp>
    </p:spTree>
    <p:extLst>
      <p:ext uri="{BB962C8B-B14F-4D97-AF65-F5344CB8AC3E}">
        <p14:creationId xmlns:p14="http://schemas.microsoft.com/office/powerpoint/2010/main" val="38942310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39"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42914" y="2081885"/>
            <a:ext cx="6454272" cy="45722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ts val="80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Segoe UI"/>
              </a:rPr>
              <a:t>Can connect to on-premises resources via ExpressRoute or VPN</a:t>
            </a:r>
          </a:p>
          <a:p>
            <a:pPr marL="342900" marR="0" lvl="0" indent="-342900" algn="l" defTabSz="932472" rtl="0" eaLnBrk="1" fontAlgn="base" latinLnBrk="0" hangingPunct="1">
              <a:lnSpc>
                <a:spcPct val="100000"/>
              </a:lnSpc>
              <a:spcBef>
                <a:spcPts val="80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Segoe UI"/>
              </a:rPr>
              <a:t>User authentication using Azure Active Directory identities</a:t>
            </a:r>
          </a:p>
          <a:p>
            <a:pPr marL="342900" marR="0" lvl="0" indent="-342900" algn="l" defTabSz="932472" rtl="0" eaLnBrk="1" fontAlgn="base" latinLnBrk="0" hangingPunct="1">
              <a:lnSpc>
                <a:spcPct val="100000"/>
              </a:lnSpc>
              <a:spcBef>
                <a:spcPts val="80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Segoe UI"/>
              </a:rPr>
              <a:t>Integrates with Systems Center Configuration Manager and Microsoft Intune</a:t>
            </a:r>
          </a:p>
          <a:p>
            <a:pPr marL="342900" marR="0" lvl="0" indent="-342900" algn="l" defTabSz="932472" rtl="0" eaLnBrk="1" fontAlgn="base" latinLnBrk="0" hangingPunct="1">
              <a:lnSpc>
                <a:spcPct val="100000"/>
              </a:lnSpc>
              <a:spcBef>
                <a:spcPts val="80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Segoe UI"/>
              </a:rPr>
              <a:t>Supports devices running non-Windows operating systems with Linux thin-client SDK and other tools</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An optimized computing platform</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36822" y="1347239"/>
            <a:ext cx="6462612" cy="72980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rPr>
              <a:t>High-level service architecture</a:t>
            </a:r>
          </a:p>
        </p:txBody>
      </p:sp>
      <p:grpSp>
        <p:nvGrpSpPr>
          <p:cNvPr id="46" name="Group 45">
            <a:extLst>
              <a:ext uri="{FF2B5EF4-FFF2-40B4-BE49-F238E27FC236}">
                <a16:creationId xmlns:a16="http://schemas.microsoft.com/office/drawing/2014/main" id="{64D21834-88D8-4039-A432-ABE383046458}"/>
              </a:ext>
            </a:extLst>
          </p:cNvPr>
          <p:cNvGrpSpPr/>
          <p:nvPr/>
        </p:nvGrpSpPr>
        <p:grpSpPr>
          <a:xfrm>
            <a:off x="7185877" y="412515"/>
            <a:ext cx="4983431" cy="6397354"/>
            <a:chOff x="7073093" y="331262"/>
            <a:chExt cx="4983431" cy="6397354"/>
          </a:xfrm>
        </p:grpSpPr>
        <p:sp>
          <p:nvSpPr>
            <p:cNvPr id="50" name="Rectangle: Rounded Corners 49">
              <a:extLst>
                <a:ext uri="{FF2B5EF4-FFF2-40B4-BE49-F238E27FC236}">
                  <a16:creationId xmlns:a16="http://schemas.microsoft.com/office/drawing/2014/main" id="{3F044FC7-2393-4C27-8DA0-092EB4847AA0}"/>
                </a:ext>
              </a:extLst>
            </p:cNvPr>
            <p:cNvSpPr/>
            <p:nvPr/>
          </p:nvSpPr>
          <p:spPr bwMode="auto">
            <a:xfrm>
              <a:off x="7073093" y="466301"/>
              <a:ext cx="4983431" cy="2558472"/>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D20E4EB-C55E-489C-9AC1-B39E609A4970}"/>
                </a:ext>
              </a:extLst>
            </p:cNvPr>
            <p:cNvSpPr txBox="1"/>
            <p:nvPr/>
          </p:nvSpPr>
          <p:spPr>
            <a:xfrm>
              <a:off x="7330778" y="331262"/>
              <a:ext cx="2712183" cy="201998"/>
            </a:xfrm>
            <a:prstGeom prst="rect">
              <a:avLst/>
            </a:prstGeom>
            <a:solidFill>
              <a:schemeClr val="bg1"/>
            </a:solidFill>
          </p:spPr>
          <p:txBody>
            <a:bodyPr wrap="square" lIns="0" tIns="0" rIns="0" bIns="0" rtlCol="0" anchor="ctr">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mn-cs"/>
                </a:rPr>
                <a:t>Your subscription—your control </a:t>
              </a:r>
            </a:p>
          </p:txBody>
        </p:sp>
        <p:sp>
          <p:nvSpPr>
            <p:cNvPr id="52" name="Rectangle: Rounded Corners 51">
              <a:extLst>
                <a:ext uri="{FF2B5EF4-FFF2-40B4-BE49-F238E27FC236}">
                  <a16:creationId xmlns:a16="http://schemas.microsoft.com/office/drawing/2014/main" id="{B902C2F3-3866-44C9-8309-BF68DD28769E}"/>
                </a:ext>
              </a:extLst>
            </p:cNvPr>
            <p:cNvSpPr/>
            <p:nvPr/>
          </p:nvSpPr>
          <p:spPr bwMode="auto">
            <a:xfrm>
              <a:off x="7073093" y="3326078"/>
              <a:ext cx="4983430" cy="3402538"/>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C8EEB6D-B2BB-497C-B754-E95B674E4C27}"/>
                </a:ext>
              </a:extLst>
            </p:cNvPr>
            <p:cNvSpPr txBox="1"/>
            <p:nvPr/>
          </p:nvSpPr>
          <p:spPr>
            <a:xfrm>
              <a:off x="7305086" y="3246230"/>
              <a:ext cx="1909914" cy="197746"/>
            </a:xfrm>
            <a:prstGeom prst="rect">
              <a:avLst/>
            </a:prstGeom>
            <a:solidFill>
              <a:schemeClr val="bg1"/>
            </a:solidFill>
          </p:spPr>
          <p:txBody>
            <a:bodyPr wrap="square" lIns="0" tIns="0" rIns="0" bIns="0" rtlCol="0" anchor="ctr">
              <a:spAutoFit/>
            </a:bodyPr>
            <a:lstStyle/>
            <a:p>
              <a:pPr marL="0" marR="0" lvl="0" indent="0" algn="l" defTabSz="913962" rtl="0" eaLnBrk="1" fontAlgn="auto" latinLnBrk="0" hangingPunct="1">
                <a:lnSpc>
                  <a:spcPct val="90000"/>
                </a:lnSpc>
                <a:spcBef>
                  <a:spcPts val="0"/>
                </a:spcBef>
                <a:spcAft>
                  <a:spcPts val="586"/>
                </a:spcAft>
                <a:buClrTx/>
                <a:buSzTx/>
                <a:buFontTx/>
                <a:buNone/>
                <a:tabLst/>
                <a:defRPr/>
              </a:pPr>
              <a:r>
                <a:rPr kumimoji="0" lang="en-US" sz="1428" b="0" i="0" u="none" strike="noStrike" kern="1200" cap="none" spc="0" normalizeH="0" baseline="0" noProof="0">
                  <a:ln>
                    <a:noFill/>
                  </a:ln>
                  <a:solidFill>
                    <a:srgbClr val="0078D3">
                      <a:lumMod val="75000"/>
                    </a:srgbClr>
                  </a:solidFill>
                  <a:effectLst/>
                  <a:uLnTx/>
                  <a:uFillTx/>
                  <a:latin typeface="Segoe UI Semibold"/>
                  <a:ea typeface="+mn-ea"/>
                  <a:cs typeface="+mn-cs"/>
                </a:rPr>
                <a:t>Managed by Microsoft</a:t>
              </a:r>
            </a:p>
          </p:txBody>
        </p:sp>
        <p:cxnSp>
          <p:nvCxnSpPr>
            <p:cNvPr id="54" name="Straight Arrow Connector 53">
              <a:extLst>
                <a:ext uri="{FF2B5EF4-FFF2-40B4-BE49-F238E27FC236}">
                  <a16:creationId xmlns:a16="http://schemas.microsoft.com/office/drawing/2014/main" id="{CD6652D5-AACF-4C5C-9AB5-053136FEBCB0}"/>
                </a:ext>
              </a:extLst>
            </p:cNvPr>
            <p:cNvCxnSpPr>
              <a:cxnSpLocks/>
            </p:cNvCxnSpPr>
            <p:nvPr/>
          </p:nvCxnSpPr>
          <p:spPr>
            <a:xfrm>
              <a:off x="9581393" y="3041873"/>
              <a:ext cx="0" cy="272600"/>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ADF02C4-E078-42AD-93CE-64AC33707097}"/>
                </a:ext>
              </a:extLst>
            </p:cNvPr>
            <p:cNvGrpSpPr/>
            <p:nvPr/>
          </p:nvGrpSpPr>
          <p:grpSpPr>
            <a:xfrm>
              <a:off x="7239388" y="3631402"/>
              <a:ext cx="4647872" cy="1604286"/>
              <a:chOff x="7220974" y="3697841"/>
              <a:chExt cx="4234185" cy="1604286"/>
            </a:xfrm>
          </p:grpSpPr>
          <p:grpSp>
            <p:nvGrpSpPr>
              <p:cNvPr id="97" name="Group 96">
                <a:extLst>
                  <a:ext uri="{FF2B5EF4-FFF2-40B4-BE49-F238E27FC236}">
                    <a16:creationId xmlns:a16="http://schemas.microsoft.com/office/drawing/2014/main" id="{7E4C53D8-4C0A-47D2-9065-7D671552282D}"/>
                  </a:ext>
                </a:extLst>
              </p:cNvPr>
              <p:cNvGrpSpPr/>
              <p:nvPr/>
            </p:nvGrpSpPr>
            <p:grpSpPr>
              <a:xfrm>
                <a:off x="7366970" y="4173750"/>
                <a:ext cx="3952191" cy="947902"/>
                <a:chOff x="7366970" y="3700183"/>
                <a:chExt cx="3952191" cy="947902"/>
              </a:xfrm>
            </p:grpSpPr>
            <p:sp>
              <p:nvSpPr>
                <p:cNvPr id="100" name="TextBox 99">
                  <a:extLst>
                    <a:ext uri="{FF2B5EF4-FFF2-40B4-BE49-F238E27FC236}">
                      <a16:creationId xmlns:a16="http://schemas.microsoft.com/office/drawing/2014/main" id="{51AFD2CA-ECB1-4339-ABC0-D39F7A6972D2}"/>
                    </a:ext>
                  </a:extLst>
                </p:cNvPr>
                <p:cNvSpPr txBox="1"/>
                <p:nvPr/>
              </p:nvSpPr>
              <p:spPr>
                <a:xfrm>
                  <a:off x="7832399" y="378757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Clients</a:t>
                  </a:r>
                </a:p>
              </p:txBody>
            </p:sp>
            <p:sp>
              <p:nvSpPr>
                <p:cNvPr id="101" name="TextBox 100">
                  <a:extLst>
                    <a:ext uri="{FF2B5EF4-FFF2-40B4-BE49-F238E27FC236}">
                      <a16:creationId xmlns:a16="http://schemas.microsoft.com/office/drawing/2014/main" id="{C687BE6A-4739-4304-B6FC-A28B8DF6D2E1}"/>
                    </a:ext>
                  </a:extLst>
                </p:cNvPr>
                <p:cNvSpPr txBox="1"/>
                <p:nvPr/>
              </p:nvSpPr>
              <p:spPr>
                <a:xfrm>
                  <a:off x="7832399" y="4446175"/>
                  <a:ext cx="696711" cy="141257"/>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Management</a:t>
                  </a:r>
                </a:p>
              </p:txBody>
            </p:sp>
            <p:sp>
              <p:nvSpPr>
                <p:cNvPr id="102" name="TextBox 101">
                  <a:extLst>
                    <a:ext uri="{FF2B5EF4-FFF2-40B4-BE49-F238E27FC236}">
                      <a16:creationId xmlns:a16="http://schemas.microsoft.com/office/drawing/2014/main" id="{E2D3B4B9-FC01-40CA-A47B-3AA4D9BAEB02}"/>
                    </a:ext>
                  </a:extLst>
                </p:cNvPr>
                <p:cNvSpPr txBox="1"/>
                <p:nvPr/>
              </p:nvSpPr>
              <p:spPr>
                <a:xfrm>
                  <a:off x="9167980" y="378757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Diagnostics</a:t>
                  </a:r>
                </a:p>
              </p:txBody>
            </p:sp>
            <p:sp>
              <p:nvSpPr>
                <p:cNvPr id="103" name="TextBox 102">
                  <a:extLst>
                    <a:ext uri="{FF2B5EF4-FFF2-40B4-BE49-F238E27FC236}">
                      <a16:creationId xmlns:a16="http://schemas.microsoft.com/office/drawing/2014/main" id="{17149132-9DAB-4DFB-961A-4BBF5D033717}"/>
                    </a:ext>
                  </a:extLst>
                </p:cNvPr>
                <p:cNvSpPr txBox="1"/>
                <p:nvPr/>
              </p:nvSpPr>
              <p:spPr>
                <a:xfrm>
                  <a:off x="10481606" y="378757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Gateway</a:t>
                  </a:r>
                </a:p>
              </p:txBody>
            </p:sp>
            <p:sp>
              <p:nvSpPr>
                <p:cNvPr id="104" name="TextBox 103">
                  <a:extLst>
                    <a:ext uri="{FF2B5EF4-FFF2-40B4-BE49-F238E27FC236}">
                      <a16:creationId xmlns:a16="http://schemas.microsoft.com/office/drawing/2014/main" id="{08EC9389-7656-4BE6-B0BC-275150D702EA}"/>
                    </a:ext>
                  </a:extLst>
                </p:cNvPr>
                <p:cNvSpPr txBox="1"/>
                <p:nvPr/>
              </p:nvSpPr>
              <p:spPr>
                <a:xfrm>
                  <a:off x="9167980" y="4444769"/>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Broker</a:t>
                  </a:r>
                </a:p>
              </p:txBody>
            </p:sp>
            <p:sp>
              <p:nvSpPr>
                <p:cNvPr id="105" name="TextBox 104">
                  <a:extLst>
                    <a:ext uri="{FF2B5EF4-FFF2-40B4-BE49-F238E27FC236}">
                      <a16:creationId xmlns:a16="http://schemas.microsoft.com/office/drawing/2014/main" id="{FB831AD0-7D7C-4BA5-AD51-B7C6AB578F55}"/>
                    </a:ext>
                  </a:extLst>
                </p:cNvPr>
                <p:cNvSpPr txBox="1"/>
                <p:nvPr/>
              </p:nvSpPr>
              <p:spPr>
                <a:xfrm>
                  <a:off x="10481606" y="4444769"/>
                  <a:ext cx="837555"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Load balancing</a:t>
                  </a:r>
                </a:p>
              </p:txBody>
            </p:sp>
            <p:pic>
              <p:nvPicPr>
                <p:cNvPr id="106" name="Graphic 105">
                  <a:extLst>
                    <a:ext uri="{FF2B5EF4-FFF2-40B4-BE49-F238E27FC236}">
                      <a16:creationId xmlns:a16="http://schemas.microsoft.com/office/drawing/2014/main" id="{284090F4-330A-4F68-8E53-DD1367C478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87115" y="3717793"/>
                  <a:ext cx="283633" cy="283633"/>
                </a:xfrm>
                <a:prstGeom prst="rect">
                  <a:avLst/>
                </a:prstGeom>
              </p:spPr>
            </p:pic>
            <p:pic>
              <p:nvPicPr>
                <p:cNvPr id="107" name="Graphic 106">
                  <a:extLst>
                    <a:ext uri="{FF2B5EF4-FFF2-40B4-BE49-F238E27FC236}">
                      <a16:creationId xmlns:a16="http://schemas.microsoft.com/office/drawing/2014/main" id="{D16E2D54-47D3-45C5-B14E-1E60C0CF30A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9292" y="3746430"/>
                  <a:ext cx="226359" cy="226359"/>
                </a:xfrm>
                <a:prstGeom prst="rect">
                  <a:avLst/>
                </a:prstGeom>
              </p:spPr>
            </p:pic>
            <p:grpSp>
              <p:nvGrpSpPr>
                <p:cNvPr id="108" name="Group 107">
                  <a:extLst>
                    <a:ext uri="{FF2B5EF4-FFF2-40B4-BE49-F238E27FC236}">
                      <a16:creationId xmlns:a16="http://schemas.microsoft.com/office/drawing/2014/main" id="{F1962F94-8E6B-40E4-9E6C-E02A00D05AD2}"/>
                    </a:ext>
                  </a:extLst>
                </p:cNvPr>
                <p:cNvGrpSpPr/>
                <p:nvPr/>
              </p:nvGrpSpPr>
              <p:grpSpPr>
                <a:xfrm>
                  <a:off x="7366970" y="4405787"/>
                  <a:ext cx="308767" cy="222045"/>
                  <a:chOff x="6336189" y="3003045"/>
                  <a:chExt cx="766275" cy="551054"/>
                </a:xfrm>
              </p:grpSpPr>
              <p:grpSp>
                <p:nvGrpSpPr>
                  <p:cNvPr id="112" name="Group 111">
                    <a:extLst>
                      <a:ext uri="{FF2B5EF4-FFF2-40B4-BE49-F238E27FC236}">
                        <a16:creationId xmlns:a16="http://schemas.microsoft.com/office/drawing/2014/main" id="{2316A988-203F-4221-9D75-A874FD68C696}"/>
                      </a:ext>
                    </a:extLst>
                  </p:cNvPr>
                  <p:cNvGrpSpPr/>
                  <p:nvPr/>
                </p:nvGrpSpPr>
                <p:grpSpPr>
                  <a:xfrm>
                    <a:off x="6336189" y="3034803"/>
                    <a:ext cx="676958" cy="519296"/>
                    <a:chOff x="-521811" y="6917193"/>
                    <a:chExt cx="676958" cy="519296"/>
                  </a:xfrm>
                </p:grpSpPr>
                <p:grpSp>
                  <p:nvGrpSpPr>
                    <p:cNvPr id="116" name="Group 115">
                      <a:extLst>
                        <a:ext uri="{FF2B5EF4-FFF2-40B4-BE49-F238E27FC236}">
                          <a16:creationId xmlns:a16="http://schemas.microsoft.com/office/drawing/2014/main" id="{C6D688BA-7653-47A1-9125-B70236F0AA33}"/>
                        </a:ext>
                      </a:extLst>
                    </p:cNvPr>
                    <p:cNvGrpSpPr/>
                    <p:nvPr/>
                  </p:nvGrpSpPr>
                  <p:grpSpPr>
                    <a:xfrm>
                      <a:off x="-521811" y="6917193"/>
                      <a:ext cx="579992" cy="423561"/>
                      <a:chOff x="5884864" y="1174751"/>
                      <a:chExt cx="382588" cy="279400"/>
                    </a:xfrm>
                  </p:grpSpPr>
                  <p:sp>
                    <p:nvSpPr>
                      <p:cNvPr id="123" name="Freeform 51">
                        <a:extLst>
                          <a:ext uri="{FF2B5EF4-FFF2-40B4-BE49-F238E27FC236}">
                            <a16:creationId xmlns:a16="http://schemas.microsoft.com/office/drawing/2014/main" id="{448E030A-59F7-4BAD-BED5-C2DC7107FA9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F23AC13A-44A4-440A-AE98-11F28AD8194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74">
                        <a:extLst>
                          <a:ext uri="{FF2B5EF4-FFF2-40B4-BE49-F238E27FC236}">
                            <a16:creationId xmlns:a16="http://schemas.microsoft.com/office/drawing/2014/main" id="{27A514E4-5E82-4E61-802E-706D00140247}"/>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3EF1B162-24ED-45E1-AB44-1E3403064A5E}"/>
                        </a:ext>
                      </a:extLst>
                    </p:cNvPr>
                    <p:cNvGrpSpPr/>
                    <p:nvPr/>
                  </p:nvGrpSpPr>
                  <p:grpSpPr>
                    <a:xfrm>
                      <a:off x="-225680" y="7155176"/>
                      <a:ext cx="380827" cy="281313"/>
                      <a:chOff x="5056189" y="1363664"/>
                      <a:chExt cx="315913" cy="233363"/>
                    </a:xfrm>
                  </p:grpSpPr>
                  <p:sp>
                    <p:nvSpPr>
                      <p:cNvPr id="118" name="Freeform 44">
                        <a:extLst>
                          <a:ext uri="{FF2B5EF4-FFF2-40B4-BE49-F238E27FC236}">
                            <a16:creationId xmlns:a16="http://schemas.microsoft.com/office/drawing/2014/main" id="{74201D4F-DAE7-4F31-9B62-67AAEB77162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5">
                        <a:extLst>
                          <a:ext uri="{FF2B5EF4-FFF2-40B4-BE49-F238E27FC236}">
                            <a16:creationId xmlns:a16="http://schemas.microsoft.com/office/drawing/2014/main" id="{3E90A834-399F-43CC-9263-6F9D7F4EE255}"/>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6">
                        <a:extLst>
                          <a:ext uri="{FF2B5EF4-FFF2-40B4-BE49-F238E27FC236}">
                            <a16:creationId xmlns:a16="http://schemas.microsoft.com/office/drawing/2014/main" id="{93458CF7-FA84-447C-A1F2-D661DE29BBD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F497AAEB-0598-4325-8664-42BBBCB75A03}"/>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72">
                        <a:extLst>
                          <a:ext uri="{FF2B5EF4-FFF2-40B4-BE49-F238E27FC236}">
                            <a16:creationId xmlns:a16="http://schemas.microsoft.com/office/drawing/2014/main" id="{6C308E75-7E2B-4780-8950-E42F84447441}"/>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A0E525BA-400A-4B8B-81D2-EB2EDF3916FF}"/>
                      </a:ext>
                    </a:extLst>
                  </p:cNvPr>
                  <p:cNvGrpSpPr/>
                  <p:nvPr/>
                </p:nvGrpSpPr>
                <p:grpSpPr>
                  <a:xfrm>
                    <a:off x="6875158" y="3003045"/>
                    <a:ext cx="227306" cy="227306"/>
                    <a:chOff x="7632926" y="5102513"/>
                    <a:chExt cx="369887" cy="369887"/>
                  </a:xfrm>
                </p:grpSpPr>
                <p:sp>
                  <p:nvSpPr>
                    <p:cNvPr id="114" name="Oval 5">
                      <a:extLst>
                        <a:ext uri="{FF2B5EF4-FFF2-40B4-BE49-F238E27FC236}">
                          <a16:creationId xmlns:a16="http://schemas.microsoft.com/office/drawing/2014/main" id="{205854A8-03E4-41B0-AF16-7E7F5F316A38}"/>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F5BAC034-D999-4C3F-AC64-7FC24467371E}"/>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9" name="Picture 108">
                  <a:extLst>
                    <a:ext uri="{FF2B5EF4-FFF2-40B4-BE49-F238E27FC236}">
                      <a16:creationId xmlns:a16="http://schemas.microsoft.com/office/drawing/2014/main" id="{35951FA7-4C19-44BE-9767-C4A8E8231099}"/>
                    </a:ext>
                  </a:extLst>
                </p:cNvPr>
                <p:cNvPicPr>
                  <a:picLocks noChangeAspect="1"/>
                </p:cNvPicPr>
                <p:nvPr/>
              </p:nvPicPr>
              <p:blipFill>
                <a:blip r:embed="rId12"/>
                <a:stretch>
                  <a:fillRect/>
                </a:stretch>
              </p:blipFill>
              <p:spPr>
                <a:xfrm>
                  <a:off x="8815751" y="4396393"/>
                  <a:ext cx="226359" cy="240821"/>
                </a:xfrm>
                <a:prstGeom prst="rect">
                  <a:avLst/>
                </a:prstGeom>
              </p:spPr>
            </p:pic>
            <p:pic>
              <p:nvPicPr>
                <p:cNvPr id="110" name="Picture 109">
                  <a:extLst>
                    <a:ext uri="{FF2B5EF4-FFF2-40B4-BE49-F238E27FC236}">
                      <a16:creationId xmlns:a16="http://schemas.microsoft.com/office/drawing/2014/main" id="{8F9511F1-EB37-4F70-9013-ACE3A035A6A6}"/>
                    </a:ext>
                  </a:extLst>
                </p:cNvPr>
                <p:cNvPicPr>
                  <a:picLocks noChangeAspect="1"/>
                </p:cNvPicPr>
                <p:nvPr/>
              </p:nvPicPr>
              <p:blipFill>
                <a:blip r:embed="rId13"/>
                <a:stretch>
                  <a:fillRect/>
                </a:stretch>
              </p:blipFill>
              <p:spPr>
                <a:xfrm>
                  <a:off x="10120982" y="4385522"/>
                  <a:ext cx="262978" cy="262563"/>
                </a:xfrm>
                <a:prstGeom prst="rect">
                  <a:avLst/>
                </a:prstGeom>
              </p:spPr>
            </p:pic>
            <p:pic>
              <p:nvPicPr>
                <p:cNvPr id="111" name="Graphic 110" descr="Cloud Computing">
                  <a:extLst>
                    <a:ext uri="{FF2B5EF4-FFF2-40B4-BE49-F238E27FC236}">
                      <a16:creationId xmlns:a16="http://schemas.microsoft.com/office/drawing/2014/main" id="{3C1E0FA9-9644-468B-AC98-A98C61956E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73869" y="3700183"/>
                  <a:ext cx="378524" cy="378524"/>
                </a:xfrm>
                <a:prstGeom prst="rect">
                  <a:avLst/>
                </a:prstGeom>
              </p:spPr>
            </p:pic>
          </p:grpSp>
          <p:sp>
            <p:nvSpPr>
              <p:cNvPr id="98" name="Rectangle: Rounded Corners 97">
                <a:extLst>
                  <a:ext uri="{FF2B5EF4-FFF2-40B4-BE49-F238E27FC236}">
                    <a16:creationId xmlns:a16="http://schemas.microsoft.com/office/drawing/2014/main" id="{6B9896EB-BE6F-4676-8F05-3230D13C8C56}"/>
                  </a:ext>
                </a:extLst>
              </p:cNvPr>
              <p:cNvSpPr/>
              <p:nvPr/>
            </p:nvSpPr>
            <p:spPr bwMode="auto">
              <a:xfrm>
                <a:off x="7220974" y="3782372"/>
                <a:ext cx="4234185" cy="1519755"/>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7165B246-5334-4410-97F6-801A7E706DB9}"/>
                  </a:ext>
                </a:extLst>
              </p:cNvPr>
              <p:cNvSpPr txBox="1"/>
              <p:nvPr/>
            </p:nvSpPr>
            <p:spPr>
              <a:xfrm>
                <a:off x="7293094" y="3697841"/>
                <a:ext cx="2571598" cy="197746"/>
              </a:xfrm>
              <a:prstGeom prst="rect">
                <a:avLst/>
              </a:prstGeom>
              <a:solidFill>
                <a:schemeClr val="bg1"/>
              </a:solidFill>
            </p:spPr>
            <p:txBody>
              <a:bodyPr wrap="square" lIns="0" tIns="0" rIns="0" bIns="0" rtlCol="0" anchor="ctr">
                <a:spAutoFit/>
              </a:bodyPr>
              <a:lstStyle/>
              <a:p>
                <a:pPr marL="0" marR="0" lvl="0" indent="0" algn="l" defTabSz="913962" rtl="0" eaLnBrk="1" fontAlgn="auto" latinLnBrk="0" hangingPunct="1">
                  <a:lnSpc>
                    <a:spcPct val="90000"/>
                  </a:lnSpc>
                  <a:spcBef>
                    <a:spcPts val="0"/>
                  </a:spcBef>
                  <a:spcAft>
                    <a:spcPts val="586"/>
                  </a:spcAft>
                  <a:buClrTx/>
                  <a:buSzTx/>
                  <a:buFontTx/>
                  <a:buNone/>
                  <a:tabLst/>
                  <a:defRPr/>
                </a:pPr>
                <a:r>
                  <a:rPr kumimoji="0" lang="en-US" sz="1428" b="0" i="0" u="none" strike="noStrike" kern="1200" cap="none" spc="0" normalizeH="0" baseline="0" noProof="0" dirty="0">
                    <a:ln>
                      <a:noFill/>
                    </a:ln>
                    <a:solidFill>
                      <a:srgbClr val="0078D3">
                        <a:lumMod val="75000"/>
                      </a:srgbClr>
                    </a:solidFill>
                    <a:effectLst/>
                    <a:uLnTx/>
                    <a:uFillTx/>
                    <a:latin typeface="Segoe UI Semibold"/>
                    <a:ea typeface="+mn-ea"/>
                    <a:cs typeface="+mn-cs"/>
                  </a:rPr>
                  <a:t>Windows Virtual Desktop Service</a:t>
                </a:r>
              </a:p>
            </p:txBody>
          </p:sp>
        </p:grpSp>
        <p:grpSp>
          <p:nvGrpSpPr>
            <p:cNvPr id="56" name="Group 55">
              <a:extLst>
                <a:ext uri="{FF2B5EF4-FFF2-40B4-BE49-F238E27FC236}">
                  <a16:creationId xmlns:a16="http://schemas.microsoft.com/office/drawing/2014/main" id="{1D7DD45A-5E19-44E8-8117-1ED208DE4985}"/>
                </a:ext>
              </a:extLst>
            </p:cNvPr>
            <p:cNvGrpSpPr/>
            <p:nvPr/>
          </p:nvGrpSpPr>
          <p:grpSpPr>
            <a:xfrm>
              <a:off x="7239388" y="5437139"/>
              <a:ext cx="4647871" cy="946583"/>
              <a:chOff x="7220973" y="5537609"/>
              <a:chExt cx="4234185" cy="946583"/>
            </a:xfrm>
          </p:grpSpPr>
          <p:grpSp>
            <p:nvGrpSpPr>
              <p:cNvPr id="82" name="Group 81">
                <a:extLst>
                  <a:ext uri="{FF2B5EF4-FFF2-40B4-BE49-F238E27FC236}">
                    <a16:creationId xmlns:a16="http://schemas.microsoft.com/office/drawing/2014/main" id="{611032DD-3D37-49CD-B2D5-0351077BA7CD}"/>
                  </a:ext>
                </a:extLst>
              </p:cNvPr>
              <p:cNvGrpSpPr/>
              <p:nvPr/>
            </p:nvGrpSpPr>
            <p:grpSpPr>
              <a:xfrm>
                <a:off x="7498057" y="5904473"/>
                <a:ext cx="3727283" cy="333933"/>
                <a:chOff x="7498057" y="5904473"/>
                <a:chExt cx="3727283" cy="333933"/>
              </a:xfrm>
            </p:grpSpPr>
            <p:sp>
              <p:nvSpPr>
                <p:cNvPr id="85" name="TextBox 84">
                  <a:extLst>
                    <a:ext uri="{FF2B5EF4-FFF2-40B4-BE49-F238E27FC236}">
                      <a16:creationId xmlns:a16="http://schemas.microsoft.com/office/drawing/2014/main" id="{BCA8F80D-8BE2-4A76-997E-CB7BCF5637DF}"/>
                    </a:ext>
                  </a:extLst>
                </p:cNvPr>
                <p:cNvSpPr txBox="1"/>
                <p:nvPr/>
              </p:nvSpPr>
              <p:spPr>
                <a:xfrm>
                  <a:off x="7879422" y="599940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Compute</a:t>
                  </a:r>
                </a:p>
              </p:txBody>
            </p:sp>
            <p:sp>
              <p:nvSpPr>
                <p:cNvPr id="86" name="TextBox 85">
                  <a:extLst>
                    <a:ext uri="{FF2B5EF4-FFF2-40B4-BE49-F238E27FC236}">
                      <a16:creationId xmlns:a16="http://schemas.microsoft.com/office/drawing/2014/main" id="{E58BB418-215D-4CC6-945F-59F63B9EA5B8}"/>
                    </a:ext>
                  </a:extLst>
                </p:cNvPr>
                <p:cNvSpPr txBox="1"/>
                <p:nvPr/>
              </p:nvSpPr>
              <p:spPr>
                <a:xfrm>
                  <a:off x="9215003" y="599940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Storage</a:t>
                  </a:r>
                </a:p>
              </p:txBody>
            </p:sp>
            <p:sp>
              <p:nvSpPr>
                <p:cNvPr id="87" name="TextBox 86">
                  <a:extLst>
                    <a:ext uri="{FF2B5EF4-FFF2-40B4-BE49-F238E27FC236}">
                      <a16:creationId xmlns:a16="http://schemas.microsoft.com/office/drawing/2014/main" id="{FD35D596-D89F-405F-8D97-52B45715DDC8}"/>
                    </a:ext>
                  </a:extLst>
                </p:cNvPr>
                <p:cNvSpPr txBox="1"/>
                <p:nvPr/>
              </p:nvSpPr>
              <p:spPr>
                <a:xfrm>
                  <a:off x="10528629" y="5999405"/>
                  <a:ext cx="696711" cy="14406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Networking</a:t>
                  </a:r>
                </a:p>
              </p:txBody>
            </p:sp>
            <p:pic>
              <p:nvPicPr>
                <p:cNvPr id="88" name="Graphic 87">
                  <a:extLst>
                    <a:ext uri="{FF2B5EF4-FFF2-40B4-BE49-F238E27FC236}">
                      <a16:creationId xmlns:a16="http://schemas.microsoft.com/office/drawing/2014/main" id="{116BCC30-0A80-4E91-A8A7-D8D1422ABE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98057" y="5904473"/>
                  <a:ext cx="333933" cy="333933"/>
                </a:xfrm>
                <a:prstGeom prst="rect">
                  <a:avLst/>
                </a:prstGeom>
              </p:spPr>
            </p:pic>
            <p:pic>
              <p:nvPicPr>
                <p:cNvPr id="89" name="Picture 88">
                  <a:extLst>
                    <a:ext uri="{FF2B5EF4-FFF2-40B4-BE49-F238E27FC236}">
                      <a16:creationId xmlns:a16="http://schemas.microsoft.com/office/drawing/2014/main" id="{527E2CEE-EFEB-4726-9A0B-56FE00661381}"/>
                    </a:ext>
                  </a:extLst>
                </p:cNvPr>
                <p:cNvPicPr>
                  <a:picLocks noChangeAspect="1"/>
                </p:cNvPicPr>
                <p:nvPr/>
              </p:nvPicPr>
              <p:blipFill>
                <a:blip r:embed="rId18"/>
                <a:stretch>
                  <a:fillRect/>
                </a:stretch>
              </p:blipFill>
              <p:spPr>
                <a:xfrm>
                  <a:off x="8812859" y="5908602"/>
                  <a:ext cx="326190" cy="325676"/>
                </a:xfrm>
                <a:prstGeom prst="rect">
                  <a:avLst/>
                </a:prstGeom>
              </p:spPr>
            </p:pic>
            <p:grpSp>
              <p:nvGrpSpPr>
                <p:cNvPr id="90" name="Group 89">
                  <a:extLst>
                    <a:ext uri="{FF2B5EF4-FFF2-40B4-BE49-F238E27FC236}">
                      <a16:creationId xmlns:a16="http://schemas.microsoft.com/office/drawing/2014/main" id="{CD6495AB-06EC-4F70-A4E0-3DE94DE222A7}"/>
                    </a:ext>
                  </a:extLst>
                </p:cNvPr>
                <p:cNvGrpSpPr/>
                <p:nvPr/>
              </p:nvGrpSpPr>
              <p:grpSpPr>
                <a:xfrm>
                  <a:off x="10163194" y="5935140"/>
                  <a:ext cx="272600" cy="272600"/>
                  <a:chOff x="6094413" y="2360613"/>
                  <a:chExt cx="396875" cy="396875"/>
                </a:xfrm>
              </p:grpSpPr>
              <p:sp>
                <p:nvSpPr>
                  <p:cNvPr id="91" name="AutoShape 3">
                    <a:extLst>
                      <a:ext uri="{FF2B5EF4-FFF2-40B4-BE49-F238E27FC236}">
                        <a16:creationId xmlns:a16="http://schemas.microsoft.com/office/drawing/2014/main" id="{77CD1AB1-4AFC-4F47-B97E-D661E450729D}"/>
                      </a:ext>
                    </a:extLst>
                  </p:cNvPr>
                  <p:cNvSpPr>
                    <a:spLocks noChangeAspect="1" noChangeArrowheads="1" noTextEdit="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6">
                    <a:extLst>
                      <a:ext uri="{FF2B5EF4-FFF2-40B4-BE49-F238E27FC236}">
                        <a16:creationId xmlns:a16="http://schemas.microsoft.com/office/drawing/2014/main" id="{D254E4B7-14DC-4068-B5F6-D169B7C011E5}"/>
                      </a:ext>
                    </a:extLst>
                  </p:cNvPr>
                  <p:cNvSpPr>
                    <a:spLocks noChangeArrowheads="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7">
                    <a:extLst>
                      <a:ext uri="{FF2B5EF4-FFF2-40B4-BE49-F238E27FC236}">
                        <a16:creationId xmlns:a16="http://schemas.microsoft.com/office/drawing/2014/main" id="{606992A6-B4AB-40D2-8C43-9ACBCAC6269A}"/>
                      </a:ext>
                    </a:extLst>
                  </p:cNvPr>
                  <p:cNvSpPr>
                    <a:spLocks noChangeArrowheads="1"/>
                  </p:cNvSpPr>
                  <p:nvPr/>
                </p:nvSpPr>
                <p:spPr bwMode="auto">
                  <a:xfrm>
                    <a:off x="6413501" y="2408238"/>
                    <a:ext cx="58738" cy="3063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8">
                    <a:extLst>
                      <a:ext uri="{FF2B5EF4-FFF2-40B4-BE49-F238E27FC236}">
                        <a16:creationId xmlns:a16="http://schemas.microsoft.com/office/drawing/2014/main" id="{8CB4C046-8F46-4A88-99D4-0BD98B467139}"/>
                      </a:ext>
                    </a:extLst>
                  </p:cNvPr>
                  <p:cNvSpPr>
                    <a:spLocks noChangeArrowheads="1"/>
                  </p:cNvSpPr>
                  <p:nvPr/>
                </p:nvSpPr>
                <p:spPr bwMode="auto">
                  <a:xfrm>
                    <a:off x="6115051" y="2662238"/>
                    <a:ext cx="60325" cy="523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9">
                    <a:extLst>
                      <a:ext uri="{FF2B5EF4-FFF2-40B4-BE49-F238E27FC236}">
                        <a16:creationId xmlns:a16="http://schemas.microsoft.com/office/drawing/2014/main" id="{ECDA0BC7-A973-4DC3-91CD-245315407705}"/>
                      </a:ext>
                    </a:extLst>
                  </p:cNvPr>
                  <p:cNvSpPr>
                    <a:spLocks noChangeArrowheads="1"/>
                  </p:cNvSpPr>
                  <p:nvPr/>
                </p:nvSpPr>
                <p:spPr bwMode="auto">
                  <a:xfrm>
                    <a:off x="6215063" y="2620963"/>
                    <a:ext cx="58738"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0">
                    <a:extLst>
                      <a:ext uri="{FF2B5EF4-FFF2-40B4-BE49-F238E27FC236}">
                        <a16:creationId xmlns:a16="http://schemas.microsoft.com/office/drawing/2014/main" id="{5002966B-7163-4673-A622-CD48706F4312}"/>
                      </a:ext>
                    </a:extLst>
                  </p:cNvPr>
                  <p:cNvSpPr>
                    <a:spLocks noChangeArrowheads="1"/>
                  </p:cNvSpPr>
                  <p:nvPr/>
                </p:nvSpPr>
                <p:spPr bwMode="auto">
                  <a:xfrm>
                    <a:off x="6313488" y="2503488"/>
                    <a:ext cx="61913" cy="2111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Rounded Corners 82">
                <a:extLst>
                  <a:ext uri="{FF2B5EF4-FFF2-40B4-BE49-F238E27FC236}">
                    <a16:creationId xmlns:a16="http://schemas.microsoft.com/office/drawing/2014/main" id="{185F2826-41A2-4B22-9A8A-3B6B7C1EC357}"/>
                  </a:ext>
                </a:extLst>
              </p:cNvPr>
              <p:cNvSpPr/>
              <p:nvPr/>
            </p:nvSpPr>
            <p:spPr bwMode="auto">
              <a:xfrm>
                <a:off x="7220973" y="5658686"/>
                <a:ext cx="4234185" cy="825506"/>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A69786C-9410-45C9-B263-5BFE109A799F}"/>
                  </a:ext>
                </a:extLst>
              </p:cNvPr>
              <p:cNvSpPr txBox="1"/>
              <p:nvPr/>
            </p:nvSpPr>
            <p:spPr>
              <a:xfrm>
                <a:off x="7330780" y="5537609"/>
                <a:ext cx="1091011" cy="197746"/>
              </a:xfrm>
              <a:prstGeom prst="rect">
                <a:avLst/>
              </a:prstGeom>
              <a:solidFill>
                <a:schemeClr val="bg1"/>
              </a:solidFill>
            </p:spPr>
            <p:txBody>
              <a:bodyPr wrap="square" lIns="0" tIns="0" rIns="0" bIns="0" rtlCol="0" anchor="ctr">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solidFill>
                      <a:srgbClr val="0078D3">
                        <a:lumMod val="75000"/>
                      </a:srgbClr>
                    </a:solidFill>
                    <a:effectLst/>
                    <a:uLnTx/>
                    <a:uFillTx/>
                    <a:latin typeface="Segoe UI Semibold"/>
                    <a:ea typeface="+mn-ea"/>
                    <a:cs typeface="+mn-cs"/>
                  </a:rPr>
                  <a:t>Infrastructure </a:t>
                </a:r>
              </a:p>
            </p:txBody>
          </p:sp>
        </p:grpSp>
        <p:sp>
          <p:nvSpPr>
            <p:cNvPr id="57" name="TextBox 56">
              <a:extLst>
                <a:ext uri="{FF2B5EF4-FFF2-40B4-BE49-F238E27FC236}">
                  <a16:creationId xmlns:a16="http://schemas.microsoft.com/office/drawing/2014/main" id="{C2B3504D-2A8D-4CA4-8F5B-39971177E74F}"/>
                </a:ext>
              </a:extLst>
            </p:cNvPr>
            <p:cNvSpPr txBox="1"/>
            <p:nvPr/>
          </p:nvSpPr>
          <p:spPr>
            <a:xfrm>
              <a:off x="7822726" y="2537518"/>
              <a:ext cx="1551568" cy="27699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Windows 7 Enterprise </a:t>
              </a:r>
            </a:p>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Full Desktop </a:t>
              </a:r>
            </a:p>
          </p:txBody>
        </p:sp>
        <p:sp>
          <p:nvSpPr>
            <p:cNvPr id="58" name="TextBox 57">
              <a:extLst>
                <a:ext uri="{FF2B5EF4-FFF2-40B4-BE49-F238E27FC236}">
                  <a16:creationId xmlns:a16="http://schemas.microsoft.com/office/drawing/2014/main" id="{AB2C7F3C-86F6-4DBD-AE3C-8A3AB836F16B}"/>
                </a:ext>
              </a:extLst>
            </p:cNvPr>
            <p:cNvSpPr txBox="1"/>
            <p:nvPr/>
          </p:nvSpPr>
          <p:spPr>
            <a:xfrm>
              <a:off x="8471093" y="1248184"/>
              <a:ext cx="614380" cy="141257"/>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RemoteApp</a:t>
              </a:r>
            </a:p>
          </p:txBody>
        </p:sp>
        <p:sp>
          <p:nvSpPr>
            <p:cNvPr id="59" name="TextBox 58">
              <a:extLst>
                <a:ext uri="{FF2B5EF4-FFF2-40B4-BE49-F238E27FC236}">
                  <a16:creationId xmlns:a16="http://schemas.microsoft.com/office/drawing/2014/main" id="{2CA2484B-7C99-4D9E-A2D8-78BA6ABEB9AA}"/>
                </a:ext>
              </a:extLst>
            </p:cNvPr>
            <p:cNvSpPr txBox="1"/>
            <p:nvPr/>
          </p:nvSpPr>
          <p:spPr>
            <a:xfrm>
              <a:off x="7831254" y="1934068"/>
              <a:ext cx="1540166" cy="13849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Windows 10 Enterprise</a:t>
              </a:r>
            </a:p>
          </p:txBody>
        </p:sp>
        <p:sp>
          <p:nvSpPr>
            <p:cNvPr id="60" name="TextBox 59">
              <a:extLst>
                <a:ext uri="{FF2B5EF4-FFF2-40B4-BE49-F238E27FC236}">
                  <a16:creationId xmlns:a16="http://schemas.microsoft.com/office/drawing/2014/main" id="{FB59D7EF-E6CD-4090-8CCD-CDAEFB4C7A32}"/>
                </a:ext>
              </a:extLst>
            </p:cNvPr>
            <p:cNvSpPr txBox="1"/>
            <p:nvPr/>
          </p:nvSpPr>
          <p:spPr>
            <a:xfrm>
              <a:off x="7822726" y="2186735"/>
              <a:ext cx="1548693" cy="27699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Windows Server </a:t>
              </a:r>
            </a:p>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2012 R2 and newer</a:t>
              </a:r>
            </a:p>
          </p:txBody>
        </p:sp>
        <p:sp>
          <p:nvSpPr>
            <p:cNvPr id="61" name="TextBox 60">
              <a:extLst>
                <a:ext uri="{FF2B5EF4-FFF2-40B4-BE49-F238E27FC236}">
                  <a16:creationId xmlns:a16="http://schemas.microsoft.com/office/drawing/2014/main" id="{6AA30F07-0328-44E3-B51D-D9787E6C8331}"/>
                </a:ext>
              </a:extLst>
            </p:cNvPr>
            <p:cNvSpPr txBox="1"/>
            <p:nvPr/>
          </p:nvSpPr>
          <p:spPr>
            <a:xfrm>
              <a:off x="7831255" y="1565756"/>
              <a:ext cx="1383746" cy="276999"/>
            </a:xfrm>
            <a:prstGeom prst="rect">
              <a:avLst/>
            </a:prstGeom>
            <a:noFill/>
          </p:spPr>
          <p:txBody>
            <a:bodyPr wrap="square" lIns="0" tIns="0" rIns="0" bIns="0" rtlCol="0" anchor="ctr">
              <a:spAutoFit/>
            </a:bodyPr>
            <a:lstStyle/>
            <a:p>
              <a:pPr marL="0" marR="0" lvl="0" indent="0" algn="l" defTabSz="93233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Windows 10 Enterprise multi-session</a:t>
              </a:r>
            </a:p>
          </p:txBody>
        </p:sp>
        <p:pic>
          <p:nvPicPr>
            <p:cNvPr id="62" name="Picture 61">
              <a:extLst>
                <a:ext uri="{FF2B5EF4-FFF2-40B4-BE49-F238E27FC236}">
                  <a16:creationId xmlns:a16="http://schemas.microsoft.com/office/drawing/2014/main" id="{6458C510-31C0-4039-81BA-4767FA19B0D9}"/>
                </a:ext>
              </a:extLst>
            </p:cNvPr>
            <p:cNvPicPr>
              <a:picLocks noChangeAspect="1"/>
            </p:cNvPicPr>
            <p:nvPr/>
          </p:nvPicPr>
          <p:blipFill>
            <a:blip r:embed="rId19">
              <a:duotone>
                <a:prstClr val="black"/>
                <a:schemeClr val="tx2">
                  <a:tint val="45000"/>
                  <a:satMod val="400000"/>
                </a:schemeClr>
              </a:duotone>
              <a:lum bright="20000"/>
            </a:blip>
            <a:stretch>
              <a:fillRect/>
            </a:stretch>
          </p:blipFill>
          <p:spPr>
            <a:xfrm>
              <a:off x="8630681" y="991368"/>
              <a:ext cx="261257" cy="195635"/>
            </a:xfrm>
            <a:prstGeom prst="rect">
              <a:avLst/>
            </a:prstGeom>
          </p:spPr>
        </p:pic>
        <p:sp>
          <p:nvSpPr>
            <p:cNvPr id="63" name="Rectangle: Rounded Corners 62">
              <a:extLst>
                <a:ext uri="{FF2B5EF4-FFF2-40B4-BE49-F238E27FC236}">
                  <a16:creationId xmlns:a16="http://schemas.microsoft.com/office/drawing/2014/main" id="{492E169F-E86B-450E-8BCF-50E04F6D929E}"/>
                </a:ext>
              </a:extLst>
            </p:cNvPr>
            <p:cNvSpPr/>
            <p:nvPr/>
          </p:nvSpPr>
          <p:spPr bwMode="auto">
            <a:xfrm>
              <a:off x="7239388" y="764687"/>
              <a:ext cx="2132788" cy="211461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549C5BCC-4572-4284-A569-79F72E5A2E30}"/>
                </a:ext>
              </a:extLst>
            </p:cNvPr>
            <p:cNvSpPr txBox="1"/>
            <p:nvPr/>
          </p:nvSpPr>
          <p:spPr>
            <a:xfrm>
              <a:off x="7379676" y="698619"/>
              <a:ext cx="1760733" cy="152349"/>
            </a:xfrm>
            <a:prstGeom prst="rect">
              <a:avLst/>
            </a:prstGeom>
            <a:solidFill>
              <a:schemeClr val="bg1"/>
            </a:solidFill>
          </p:spPr>
          <p:txBody>
            <a:bodyPr wrap="square" lIns="0" tIns="0" rIns="0" bIns="0" rtlCol="0" anchor="ctr">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Desktops and remote apps</a:t>
              </a:r>
            </a:p>
          </p:txBody>
        </p:sp>
        <p:grpSp>
          <p:nvGrpSpPr>
            <p:cNvPr id="65" name="Group 64">
              <a:extLst>
                <a:ext uri="{FF2B5EF4-FFF2-40B4-BE49-F238E27FC236}">
                  <a16:creationId xmlns:a16="http://schemas.microsoft.com/office/drawing/2014/main" id="{0680CDE3-E1F7-4D15-8D61-9EC58B620221}"/>
                </a:ext>
              </a:extLst>
            </p:cNvPr>
            <p:cNvGrpSpPr/>
            <p:nvPr/>
          </p:nvGrpSpPr>
          <p:grpSpPr>
            <a:xfrm>
              <a:off x="9754472" y="704705"/>
              <a:ext cx="2132788" cy="2174592"/>
              <a:chOff x="9402416" y="704703"/>
              <a:chExt cx="2132788" cy="2174592"/>
            </a:xfrm>
          </p:grpSpPr>
          <p:sp>
            <p:nvSpPr>
              <p:cNvPr id="72" name="Rectangle: Rounded Corners 71">
                <a:extLst>
                  <a:ext uri="{FF2B5EF4-FFF2-40B4-BE49-F238E27FC236}">
                    <a16:creationId xmlns:a16="http://schemas.microsoft.com/office/drawing/2014/main" id="{5B277F98-1A2E-4232-A6F7-85272014865F}"/>
                  </a:ext>
                </a:extLst>
              </p:cNvPr>
              <p:cNvSpPr/>
              <p:nvPr/>
            </p:nvSpPr>
            <p:spPr bwMode="auto">
              <a:xfrm>
                <a:off x="9402416" y="764686"/>
                <a:ext cx="2132788" cy="2114609"/>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6ED3C8E-FA30-46C4-8F28-72811EB92D60}"/>
                  </a:ext>
                </a:extLst>
              </p:cNvPr>
              <p:cNvSpPr/>
              <p:nvPr/>
            </p:nvSpPr>
            <p:spPr>
              <a:xfrm>
                <a:off x="9938308" y="1905867"/>
                <a:ext cx="1391711" cy="347146"/>
              </a:xfrm>
              <a:prstGeom prst="rect">
                <a:avLst/>
              </a:prstGeom>
            </p:spPr>
            <p:txBody>
              <a:bodyPr wrap="square">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management and identity </a:t>
                </a:r>
              </a:p>
            </p:txBody>
          </p:sp>
          <p:sp>
            <p:nvSpPr>
              <p:cNvPr id="74" name="Rectangle 73">
                <a:extLst>
                  <a:ext uri="{FF2B5EF4-FFF2-40B4-BE49-F238E27FC236}">
                    <a16:creationId xmlns:a16="http://schemas.microsoft.com/office/drawing/2014/main" id="{88747BC5-0D55-4BC8-8045-BA10641A9F38}"/>
                  </a:ext>
                </a:extLst>
              </p:cNvPr>
              <p:cNvSpPr/>
              <p:nvPr/>
            </p:nvSpPr>
            <p:spPr>
              <a:xfrm>
                <a:off x="9937888" y="936758"/>
                <a:ext cx="1505513" cy="347146"/>
              </a:xfrm>
              <a:prstGeom prst="rect">
                <a:avLst/>
              </a:prstGeom>
            </p:spPr>
            <p:txBody>
              <a:bodyPr wrap="square">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92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Image, app, and profile management</a:t>
                </a:r>
              </a:p>
            </p:txBody>
          </p:sp>
          <p:sp>
            <p:nvSpPr>
              <p:cNvPr id="75" name="Rectangle 74">
                <a:extLst>
                  <a:ext uri="{FF2B5EF4-FFF2-40B4-BE49-F238E27FC236}">
                    <a16:creationId xmlns:a16="http://schemas.microsoft.com/office/drawing/2014/main" id="{37195281-5D76-463E-BE6E-FB9B9410D3B0}"/>
                  </a:ext>
                </a:extLst>
              </p:cNvPr>
              <p:cNvSpPr/>
              <p:nvPr/>
            </p:nvSpPr>
            <p:spPr>
              <a:xfrm>
                <a:off x="9947168" y="2503675"/>
                <a:ext cx="1218269" cy="219740"/>
              </a:xfrm>
              <a:prstGeom prst="rect">
                <a:avLst/>
              </a:prstGeom>
            </p:spPr>
            <p:txBody>
              <a:bodyPr wrap="square">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92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 policies</a:t>
                </a:r>
              </a:p>
            </p:txBody>
          </p:sp>
          <p:sp>
            <p:nvSpPr>
              <p:cNvPr id="76" name="Rectangle 75">
                <a:extLst>
                  <a:ext uri="{FF2B5EF4-FFF2-40B4-BE49-F238E27FC236}">
                    <a16:creationId xmlns:a16="http://schemas.microsoft.com/office/drawing/2014/main" id="{9D32176A-C7FF-4DE6-8252-EC8F637EBCAC}"/>
                  </a:ext>
                </a:extLst>
              </p:cNvPr>
              <p:cNvSpPr/>
              <p:nvPr/>
            </p:nvSpPr>
            <p:spPr>
              <a:xfrm>
                <a:off x="9947168" y="1402516"/>
                <a:ext cx="1412198" cy="347146"/>
              </a:xfrm>
              <a:prstGeom prst="rect">
                <a:avLst/>
              </a:prstGeom>
            </p:spPr>
            <p:txBody>
              <a:bodyPr wrap="square">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92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User density, VM sizing, and scaling policies</a:t>
                </a:r>
              </a:p>
            </p:txBody>
          </p:sp>
          <p:pic>
            <p:nvPicPr>
              <p:cNvPr id="77" name="Graphic 76" descr="Group of people">
                <a:extLst>
                  <a:ext uri="{FF2B5EF4-FFF2-40B4-BE49-F238E27FC236}">
                    <a16:creationId xmlns:a16="http://schemas.microsoft.com/office/drawing/2014/main" id="{EEED4E57-6855-4D1C-87E2-6BD4AA2254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26597" y="1894378"/>
                <a:ext cx="347146" cy="347146"/>
              </a:xfrm>
              <a:prstGeom prst="rect">
                <a:avLst/>
              </a:prstGeom>
            </p:spPr>
          </p:pic>
          <p:pic>
            <p:nvPicPr>
              <p:cNvPr id="78" name="Graphic 77" descr="Puzzle pieces">
                <a:extLst>
                  <a:ext uri="{FF2B5EF4-FFF2-40B4-BE49-F238E27FC236}">
                    <a16:creationId xmlns:a16="http://schemas.microsoft.com/office/drawing/2014/main" id="{E11DEDB4-D534-4A23-8D49-EFF42C0F607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26598" y="870493"/>
                <a:ext cx="395822" cy="395822"/>
              </a:xfrm>
              <a:prstGeom prst="rect">
                <a:avLst/>
              </a:prstGeom>
            </p:spPr>
          </p:pic>
          <p:pic>
            <p:nvPicPr>
              <p:cNvPr id="79" name="Graphic 78" descr="Server">
                <a:extLst>
                  <a:ext uri="{FF2B5EF4-FFF2-40B4-BE49-F238E27FC236}">
                    <a16:creationId xmlns:a16="http://schemas.microsoft.com/office/drawing/2014/main" id="{DA187365-886B-4AF0-8132-2B1073F004A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96423" y="2367625"/>
                <a:ext cx="437716" cy="437716"/>
              </a:xfrm>
              <a:prstGeom prst="rect">
                <a:avLst/>
              </a:prstGeom>
            </p:spPr>
          </p:pic>
          <p:pic>
            <p:nvPicPr>
              <p:cNvPr id="80" name="Graphic 79" descr="Bar graph with upward trend">
                <a:extLst>
                  <a:ext uri="{FF2B5EF4-FFF2-40B4-BE49-F238E27FC236}">
                    <a16:creationId xmlns:a16="http://schemas.microsoft.com/office/drawing/2014/main" id="{69051577-660D-42E8-8655-0A7C23B1ED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517107" y="1392416"/>
                <a:ext cx="375861" cy="375861"/>
              </a:xfrm>
              <a:prstGeom prst="rect">
                <a:avLst/>
              </a:prstGeom>
            </p:spPr>
          </p:pic>
          <p:sp>
            <p:nvSpPr>
              <p:cNvPr id="81" name="TextBox 80">
                <a:extLst>
                  <a:ext uri="{FF2B5EF4-FFF2-40B4-BE49-F238E27FC236}">
                    <a16:creationId xmlns:a16="http://schemas.microsoft.com/office/drawing/2014/main" id="{DF0907FE-B69C-448E-B604-9576D14CD659}"/>
                  </a:ext>
                </a:extLst>
              </p:cNvPr>
              <p:cNvSpPr txBox="1"/>
              <p:nvPr/>
            </p:nvSpPr>
            <p:spPr>
              <a:xfrm>
                <a:off x="9573845" y="704703"/>
                <a:ext cx="1684802" cy="152349"/>
              </a:xfrm>
              <a:prstGeom prst="rect">
                <a:avLst/>
              </a:prstGeom>
              <a:solidFill>
                <a:schemeClr val="bg1"/>
              </a:solidFill>
            </p:spPr>
            <p:txBody>
              <a:bodyPr wrap="square" lIns="0" tIns="0" rIns="0" bIns="0" rtlCol="0" anchor="ctr">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Management and policies</a:t>
                </a:r>
              </a:p>
            </p:txBody>
          </p:sp>
        </p:grpSp>
        <p:pic>
          <p:nvPicPr>
            <p:cNvPr id="66" name="Picture 65">
              <a:extLst>
                <a:ext uri="{FF2B5EF4-FFF2-40B4-BE49-F238E27FC236}">
                  <a16:creationId xmlns:a16="http://schemas.microsoft.com/office/drawing/2014/main" id="{FFC94B5C-349E-42DC-80B1-DD7670A11504}"/>
                </a:ext>
              </a:extLst>
            </p:cNvPr>
            <p:cNvPicPr>
              <a:picLocks noChangeAspect="1"/>
            </p:cNvPicPr>
            <p:nvPr/>
          </p:nvPicPr>
          <p:blipFill>
            <a:blip r:embed="rId28">
              <a:duotone>
                <a:prstClr val="black"/>
                <a:srgbClr val="0078D3">
                  <a:tint val="45000"/>
                  <a:satMod val="400000"/>
                </a:srgbClr>
              </a:duotone>
              <a:lum bright="20000"/>
            </a:blip>
            <a:stretch>
              <a:fillRect/>
            </a:stretch>
          </p:blipFill>
          <p:spPr>
            <a:xfrm>
              <a:off x="7663873" y="927972"/>
              <a:ext cx="317708" cy="317708"/>
            </a:xfrm>
            <a:prstGeom prst="rect">
              <a:avLst/>
            </a:prstGeom>
          </p:spPr>
        </p:pic>
        <p:sp>
          <p:nvSpPr>
            <p:cNvPr id="67" name="TextBox 66">
              <a:extLst>
                <a:ext uri="{FF2B5EF4-FFF2-40B4-BE49-F238E27FC236}">
                  <a16:creationId xmlns:a16="http://schemas.microsoft.com/office/drawing/2014/main" id="{56AC9A15-DB49-4AE0-9023-7C29C346F428}"/>
                </a:ext>
              </a:extLst>
            </p:cNvPr>
            <p:cNvSpPr txBox="1"/>
            <p:nvPr/>
          </p:nvSpPr>
          <p:spPr>
            <a:xfrm>
              <a:off x="7461063" y="1245680"/>
              <a:ext cx="723327" cy="141257"/>
            </a:xfrm>
            <a:prstGeom prst="rect">
              <a:avLst/>
            </a:prstGeom>
            <a:noFill/>
          </p:spPr>
          <p:txBody>
            <a:bodyPr wrap="square" lIns="0" tIns="0" rIns="0" bIns="0" rtlCol="0" anchor="ctr">
              <a:spAutoFit/>
            </a:bodyPr>
            <a:lstStyle/>
            <a:p>
              <a:pPr marL="0" marR="0" lvl="0" indent="0" algn="ctr" defTabSz="932330"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a:ea typeface="+mn-ea"/>
                  <a:cs typeface="+mn-cs"/>
                </a:rPr>
                <a:t>Full Desktop</a:t>
              </a:r>
            </a:p>
          </p:txBody>
        </p:sp>
        <p:pic>
          <p:nvPicPr>
            <p:cNvPr id="68" name="Picture 67">
              <a:extLst>
                <a:ext uri="{FF2B5EF4-FFF2-40B4-BE49-F238E27FC236}">
                  <a16:creationId xmlns:a16="http://schemas.microsoft.com/office/drawing/2014/main" id="{0D87C4A6-E738-4C87-A2CF-C5DA4F58ADAD}"/>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748" y="1884581"/>
              <a:ext cx="249143" cy="249143"/>
            </a:xfrm>
            <a:prstGeom prst="rect">
              <a:avLst/>
            </a:prstGeom>
          </p:spPr>
        </p:pic>
        <p:pic>
          <p:nvPicPr>
            <p:cNvPr id="69" name="Picture 68">
              <a:extLst>
                <a:ext uri="{FF2B5EF4-FFF2-40B4-BE49-F238E27FC236}">
                  <a16:creationId xmlns:a16="http://schemas.microsoft.com/office/drawing/2014/main" id="{C63EEB5E-7A9E-4A12-9FFB-FCEEE5B15195}"/>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1925" y="1556055"/>
              <a:ext cx="309298" cy="309298"/>
            </a:xfrm>
            <a:prstGeom prst="rect">
              <a:avLst/>
            </a:prstGeom>
          </p:spPr>
        </p:pic>
        <p:pic>
          <p:nvPicPr>
            <p:cNvPr id="70" name="Picture 69">
              <a:extLst>
                <a:ext uri="{FF2B5EF4-FFF2-40B4-BE49-F238E27FC236}">
                  <a16:creationId xmlns:a16="http://schemas.microsoft.com/office/drawing/2014/main" id="{5348E5C8-51C8-4267-9FA4-B3B2B6E38FAB}"/>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496" y="2544800"/>
              <a:ext cx="249143" cy="249143"/>
            </a:xfrm>
            <a:prstGeom prst="rect">
              <a:avLst/>
            </a:prstGeom>
          </p:spPr>
        </p:pic>
        <p:pic>
          <p:nvPicPr>
            <p:cNvPr id="71" name="Picture 70">
              <a:extLst>
                <a:ext uri="{FF2B5EF4-FFF2-40B4-BE49-F238E27FC236}">
                  <a16:creationId xmlns:a16="http://schemas.microsoft.com/office/drawing/2014/main" id="{C05D70A4-7AC0-4703-925B-10D4F922B230}"/>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5145" y="2168884"/>
              <a:ext cx="309298" cy="309298"/>
            </a:xfrm>
            <a:prstGeom prst="rect">
              <a:avLst/>
            </a:prstGeom>
          </p:spPr>
        </p:pic>
      </p:grpSp>
    </p:spTree>
    <p:extLst>
      <p:ext uri="{BB962C8B-B14F-4D97-AF65-F5344CB8AC3E}">
        <p14:creationId xmlns:p14="http://schemas.microsoft.com/office/powerpoint/2010/main" val="4273555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49267"/>
            <a:ext cx="11563350" cy="754061"/>
          </a:xfrm>
        </p:spPr>
        <p:txBody>
          <a:bodyPr/>
          <a:lstStyle/>
          <a:p>
            <a:r>
              <a:rPr lang="en-US"/>
              <a:t>Extending the opportunities for virtualization </a:t>
            </a:r>
          </a:p>
        </p:txBody>
      </p:sp>
      <p:sp>
        <p:nvSpPr>
          <p:cNvPr id="19" name="Freeform: Shape 18">
            <a:extLst>
              <a:ext uri="{FF2B5EF4-FFF2-40B4-BE49-F238E27FC236}">
                <a16:creationId xmlns:a16="http://schemas.microsoft.com/office/drawing/2014/main" id="{7A79AC50-EBDB-47B6-8F8B-BF84E1404A08}"/>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EA2136DA-262C-471C-8F48-9A61E1D4D74A}"/>
              </a:ext>
            </a:extLst>
          </p:cNvPr>
          <p:cNvSpPr/>
          <p:nvPr/>
        </p:nvSpPr>
        <p:spPr bwMode="auto">
          <a:xfrm>
            <a:off x="4237547" y="1955189"/>
            <a:ext cx="3961383"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4676981"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Pro Semibold"/>
                <a:ea typeface="+mn-ea"/>
                <a:cs typeface="Segoe UI Light"/>
              </a:rPr>
              <a:t>Windows 10 Enterprise multi-session</a:t>
            </a:r>
            <a:endParaRPr kumimoji="0" lang="en-US" sz="2000" b="1" i="0" u="none" strike="noStrike" kern="0" cap="none" spc="0" normalizeH="0" baseline="0" noProof="0">
              <a:ln w="3175">
                <a:noFill/>
              </a:ln>
              <a:solidFill>
                <a:srgbClr val="FFFFFF"/>
              </a:solidFill>
              <a:effectLst/>
              <a:uLnTx/>
              <a:uFillTx/>
              <a:latin typeface="Segoe Pro Semibold"/>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07C1C8BE-BB40-4114-BC89-56CFC7939E76}"/>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Scalable </a:t>
            </a:r>
            <a:r>
              <a:rPr kumimoji="0" lang="en-US" sz="1800" b="1" i="0" u="sng" strike="noStrike" kern="1200" cap="none" spc="-51" normalizeH="0" baseline="0" noProof="0">
                <a:ln w="3175">
                  <a:noFill/>
                </a:ln>
                <a:solidFill>
                  <a:srgbClr val="282828"/>
                </a:solidFill>
                <a:effectLst/>
                <a:uLnTx/>
                <a:uFillTx/>
                <a:latin typeface="Segoe UI"/>
                <a:ea typeface="+mn-ea"/>
                <a:cs typeface="Segoe UI" pitchFamily="34" charset="0"/>
              </a:rPr>
              <a:t>multi-session</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modern </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123" y="4290655"/>
            <a:ext cx="3357956" cy="2195473"/>
          </a:xfrm>
          <a:prstGeom prst="rect">
            <a:avLst/>
          </a:prstGeom>
        </p:spPr>
        <p:txBody>
          <a:bodyPr wrap="square" anchor="t">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Windows 10</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Multiple sessions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Win32*, UWP</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Office 365 </a:t>
            </a:r>
            <a:r>
              <a:rPr kumimoji="0" lang="en-US" sz="1800" b="0" i="0" u="none" strike="noStrike" kern="1200" cap="none" spc="-51" normalizeH="0" baseline="0" noProof="0" err="1">
                <a:ln w="3175">
                  <a:noFill/>
                </a:ln>
                <a:solidFill>
                  <a:srgbClr val="282828"/>
                </a:solidFill>
                <a:effectLst/>
                <a:uLnTx/>
                <a:uFillTx/>
                <a:latin typeface="Segoe UI"/>
                <a:ea typeface="+mn-ea"/>
                <a:cs typeface="Segoe UI"/>
              </a:rPr>
              <a:t>ProPlus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Semi-annual channel</a:t>
            </a:r>
          </a:p>
        </p:txBody>
      </p:sp>
      <p:grpSp>
        <p:nvGrpSpPr>
          <p:cNvPr id="41" name="Group 40">
            <a:extLst>
              <a:ext uri="{FF2B5EF4-FFF2-40B4-BE49-F238E27FC236}">
                <a16:creationId xmlns:a16="http://schemas.microsoft.com/office/drawing/2014/main" id="{9EA3B13B-0A69-4949-8CD2-8FF7F8B8452C}"/>
              </a:ext>
            </a:extLst>
          </p:cNvPr>
          <p:cNvGrpSpPr/>
          <p:nvPr/>
        </p:nvGrpSpPr>
        <p:grpSpPr>
          <a:xfrm>
            <a:off x="4102712" y="1789925"/>
            <a:ext cx="586309" cy="586309"/>
            <a:chOff x="5697497" y="1025843"/>
            <a:chExt cx="835378" cy="835378"/>
          </a:xfrm>
        </p:grpSpPr>
        <p:sp>
          <p:nvSpPr>
            <p:cNvPr id="42" name="Oval 41">
              <a:extLst>
                <a:ext uri="{FF2B5EF4-FFF2-40B4-BE49-F238E27FC236}">
                  <a16:creationId xmlns:a16="http://schemas.microsoft.com/office/drawing/2014/main" id="{94BC1645-36A4-4420-A622-A95BE9329B8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3CB547D5-BC05-4A85-91E6-A0E75F9E8BF5}"/>
              </a:ext>
            </a:extLst>
          </p:cNvPr>
          <p:cNvSpPr/>
          <p:nvPr/>
        </p:nvSpPr>
        <p:spPr bwMode="auto">
          <a:xfrm>
            <a:off x="298366"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02DAC269-A277-4FBE-9AFB-E951E84EF422}"/>
              </a:ext>
            </a:extLst>
          </p:cNvPr>
          <p:cNvSpPr/>
          <p:nvPr/>
        </p:nvSpPr>
        <p:spPr bwMode="auto">
          <a:xfrm>
            <a:off x="2" y="1955189"/>
            <a:ext cx="3961383"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409340"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Segoe UI Semibold"/>
                <a:ea typeface="+mn-ea"/>
                <a:cs typeface="Segoe UI Semibold"/>
              </a:rPr>
              <a:t>Windows Server</a:t>
            </a:r>
            <a:br>
              <a:rPr kumimoji="0" lang="en-US" sz="2000" b="1" i="0" u="none" strike="noStrike" kern="0" cap="none" spc="0" normalizeH="0" baseline="0" noProof="0">
                <a:ln w="3175">
                  <a:noFill/>
                </a:ln>
                <a:solidFill>
                  <a:srgbClr val="282828"/>
                </a:soli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0" cap="none" spc="0" normalizeH="0" baseline="0" noProof="0">
                <a:ln w="3175">
                  <a:noFill/>
                </a:ln>
                <a:solidFill>
                  <a:srgbClr val="FFFFFF"/>
                </a:solidFill>
                <a:effectLst/>
                <a:uLnTx/>
                <a:uFillTx/>
                <a:latin typeface="Segoe UI Semibold"/>
                <a:ea typeface="+mn-ea"/>
                <a:cs typeface="Segoe UI Semibold"/>
              </a:rPr>
              <a:t>RD Session Host</a:t>
            </a:r>
            <a:endParaRPr kumimoji="0" lang="en-US" sz="2000" b="1"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69" name="Rectangle 68">
            <a:extLst>
              <a:ext uri="{FF2B5EF4-FFF2-40B4-BE49-F238E27FC236}">
                <a16:creationId xmlns:a16="http://schemas.microsoft.com/office/drawing/2014/main" id="{4B8E6978-EF06-4CA7-946D-EA3736F25F9B}"/>
              </a:ext>
            </a:extLst>
          </p:cNvPr>
          <p:cNvSpPr/>
          <p:nvPr/>
        </p:nvSpPr>
        <p:spPr bwMode="auto">
          <a:xfrm>
            <a:off x="2"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Scalable </a:t>
            </a:r>
            <a:r>
              <a:rPr kumimoji="0" lang="en-US" sz="1800" b="0" i="0" u="none" strike="noStrike" kern="1200" cap="none" spc="0" normalizeH="0" baseline="0" noProof="0">
                <a:ln>
                  <a:noFill/>
                </a:ln>
                <a:solidFill>
                  <a:srgbClr val="282828"/>
                </a:solidFill>
                <a:effectLst/>
                <a:uLnTx/>
                <a:uFillTx/>
                <a:latin typeface="Segoe UI"/>
                <a:ea typeface="+mn-ea"/>
                <a:cs typeface="+mn-cs"/>
              </a:rPr>
              <a:t>multi-session</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legacy</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49184" y="4230267"/>
            <a:ext cx="3357957" cy="2195473"/>
          </a:xfrm>
          <a:prstGeom prst="rect">
            <a:avLst/>
          </a:prstGeom>
        </p:spPr>
        <p:txBody>
          <a:bodyPr wrap="square" anchor="t">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Windows Server</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Multiple sessions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Win32*</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Office 2019 Perpetual</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849"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A8A6438-AE97-4C32-BBAD-07E78427E274}"/>
              </a:ext>
            </a:extLst>
          </p:cNvPr>
          <p:cNvSpPr/>
          <p:nvPr/>
        </p:nvSpPr>
        <p:spPr bwMode="auto">
          <a:xfrm>
            <a:off x="8475092" y="1955189"/>
            <a:ext cx="3961383"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8914526"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Segoe UI Semibold"/>
                <a:ea typeface="+mn-ea"/>
                <a:cs typeface="Segoe UI Semibold"/>
              </a:rPr>
              <a:t>Windows 10 </a:t>
            </a:r>
            <a:br>
              <a:rPr kumimoji="0" lang="en-US" sz="2000" b="1" i="0" u="none" strike="noStrike" kern="0" cap="none" spc="0" normalizeH="0" baseline="0" noProof="0">
                <a:ln w="3175">
                  <a:noFill/>
                </a:ln>
                <a:solidFill>
                  <a:srgbClr val="282828"/>
                </a:soli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0" cap="none" spc="0" normalizeH="0" baseline="0" noProof="0">
                <a:ln w="3175">
                  <a:noFill/>
                </a:ln>
                <a:solidFill>
                  <a:srgbClr val="FFFFFF"/>
                </a:solidFill>
                <a:effectLst/>
                <a:uLnTx/>
                <a:uFillTx/>
                <a:latin typeface="Segoe UI Semibold"/>
                <a:ea typeface="+mn-ea"/>
                <a:cs typeface="Segoe UI Semibold"/>
              </a:rPr>
              <a:t>Enterprise</a:t>
            </a:r>
          </a:p>
        </p:txBody>
      </p:sp>
      <p:sp>
        <p:nvSpPr>
          <p:cNvPr id="70" name="Rectangle 69">
            <a:extLst>
              <a:ext uri="{FF2B5EF4-FFF2-40B4-BE49-F238E27FC236}">
                <a16:creationId xmlns:a16="http://schemas.microsoft.com/office/drawing/2014/main" id="{4E877014-C161-44AF-B3AF-8453FB23F35C}"/>
              </a:ext>
            </a:extLst>
          </p:cNvPr>
          <p:cNvSpPr/>
          <p:nvPr/>
        </p:nvSpPr>
        <p:spPr bwMode="auto">
          <a:xfrm>
            <a:off x="8492485"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Native </a:t>
            </a:r>
            <a:r>
              <a:rPr kumimoji="0" lang="en-US" sz="1800" b="1" i="0" u="sng" strike="noStrike" kern="1200" cap="none" spc="-51" normalizeH="0" baseline="0" noProof="0">
                <a:ln w="3175">
                  <a:noFill/>
                </a:ln>
                <a:solidFill>
                  <a:srgbClr val="282828"/>
                </a:solidFill>
                <a:effectLst/>
                <a:uLnTx/>
                <a:uFillTx/>
                <a:latin typeface="Segoe UI"/>
                <a:ea typeface="+mn-ea"/>
                <a:cs typeface="Segoe UI" pitchFamily="34" charset="0"/>
              </a:rPr>
              <a:t>single-session</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modern</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667" y="4230267"/>
            <a:ext cx="3357957" cy="2195473"/>
          </a:xfrm>
          <a:prstGeom prst="rect">
            <a:avLst/>
          </a:prstGeom>
        </p:spPr>
        <p:txBody>
          <a:bodyPr wrap="square" anchor="t">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Windows 10</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Single session</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Win32, UWP</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Office 365 </a:t>
            </a:r>
            <a:r>
              <a:rPr kumimoji="0" lang="en-US" sz="1800" b="0" i="0" u="none" strike="noStrike" kern="1200" cap="none" spc="-51" normalizeH="0" baseline="0" noProof="0" err="1">
                <a:ln w="3175">
                  <a:noFill/>
                </a:ln>
                <a:solidFill>
                  <a:srgbClr val="282828"/>
                </a:solidFill>
                <a:effectLst/>
                <a:uLnTx/>
                <a:uFillTx/>
                <a:latin typeface="Segoe UI"/>
                <a:ea typeface="+mn-ea"/>
                <a:cs typeface="Segoe UI"/>
              </a:rPr>
              <a:t>ProPlus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a:rPr>
              <a:t>Semi-annual channel</a:t>
            </a:r>
          </a:p>
        </p:txBody>
      </p:sp>
    </p:spTree>
    <p:extLst>
      <p:ext uri="{BB962C8B-B14F-4D97-AF65-F5344CB8AC3E}">
        <p14:creationId xmlns:p14="http://schemas.microsoft.com/office/powerpoint/2010/main" val="310971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4172B97-6EAD-4F0F-A3E9-65B3C4F20BF0}"/>
              </a:ext>
            </a:extLst>
          </p:cNvPr>
          <p:cNvSpPr txBox="1"/>
          <p:nvPr/>
        </p:nvSpPr>
        <p:spPr>
          <a:xfrm>
            <a:off x="360904" y="1045230"/>
            <a:ext cx="11530777" cy="1054840"/>
          </a:xfrm>
          <a:prstGeom prst="rect">
            <a:avLst/>
          </a:prstGeom>
          <a:noFill/>
        </p:spPr>
        <p:txBody>
          <a:bodyPr wrap="square" lIns="73433" tIns="73433" rIns="73433" bIns="73433" rtlCol="0" anchor="t">
            <a:no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2000" b="0" i="0" u="none" strike="noStrike" kern="1200" cap="none" spc="0" normalizeH="0" baseline="0" noProof="0">
                <a:ln>
                  <a:noFill/>
                </a:ln>
                <a:solidFill>
                  <a:srgbClr val="026FC6"/>
                </a:solidFill>
                <a:effectLst/>
                <a:uLnTx/>
                <a:uFillTx/>
                <a:latin typeface="Segoe UI"/>
                <a:ea typeface="+mn-ea"/>
                <a:cs typeface="Segoe UI"/>
              </a:rPr>
              <a:t>Microsoft is committed to ensuring your apps work on the latest versions of our software. If you encounter any issues, we will help you remediate them at no additional cost. </a:t>
            </a:r>
          </a:p>
          <a:p>
            <a:pPr marL="0" marR="0" lvl="0" indent="0" algn="l" defTabSz="932563" rtl="0" eaLnBrk="1" fontAlgn="auto" latinLnBrk="0" hangingPunct="1">
              <a:lnSpc>
                <a:spcPct val="90000"/>
              </a:lnSpc>
              <a:spcBef>
                <a:spcPts val="0"/>
              </a:spcBef>
              <a:spcAft>
                <a:spcPts val="612"/>
              </a:spcAft>
              <a:buClrTx/>
              <a:buSzTx/>
              <a:buFontTx/>
              <a:buNone/>
              <a:tabLst/>
              <a:defRPr/>
            </a:pPr>
            <a:endParaRPr kumimoji="0" lang="en-US" sz="2000" b="0" i="0" u="none" strike="noStrike" kern="1200" cap="none" spc="0" normalizeH="0" baseline="0" noProof="0">
              <a:ln>
                <a:noFill/>
              </a:ln>
              <a:solidFill>
                <a:srgbClr val="026FC6"/>
              </a:soli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612"/>
              </a:spcAft>
              <a:buClrTx/>
              <a:buSzTx/>
              <a:buFontTx/>
              <a:buNone/>
              <a:tabLst/>
              <a:defRPr/>
            </a:pPr>
            <a:endParaRPr kumimoji="0" lang="en-US" sz="2000" b="0" i="0" u="none" strike="noStrike" kern="1200" cap="none" spc="0" normalizeH="0" baseline="0" noProof="0">
              <a:ln>
                <a:noFill/>
              </a:ln>
              <a:solidFill>
                <a:srgbClr val="026FC6"/>
              </a:solidFill>
              <a:effectLst/>
              <a:uLnTx/>
              <a:uFillTx/>
              <a:latin typeface="Segoe UI"/>
              <a:ea typeface="+mn-ea"/>
              <a:cs typeface="Segoe UI"/>
            </a:endParaRPr>
          </a:p>
        </p:txBody>
      </p:sp>
      <p:sp>
        <p:nvSpPr>
          <p:cNvPr id="5" name="TextBox 4">
            <a:extLst>
              <a:ext uri="{FF2B5EF4-FFF2-40B4-BE49-F238E27FC236}">
                <a16:creationId xmlns:a16="http://schemas.microsoft.com/office/drawing/2014/main" id="{1694E5C5-A1DC-45FE-A66B-C2E36303372A}"/>
              </a:ext>
            </a:extLst>
          </p:cNvPr>
          <p:cNvSpPr txBox="1"/>
          <p:nvPr/>
        </p:nvSpPr>
        <p:spPr>
          <a:xfrm>
            <a:off x="1931983" y="6634574"/>
            <a:ext cx="10504492" cy="309614"/>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learn more or to request assistance, go to </a:t>
            </a:r>
            <a:r>
              <a:rPr kumimoji="0" lang="en-US" sz="1400" b="0" i="0" u="sng" strike="noStrike" kern="1200" cap="none" spc="0" normalizeH="0" baseline="0" noProof="0">
                <a:ln>
                  <a:noFill/>
                </a:ln>
                <a:solidFill>
                  <a:srgbClr val="0563C1"/>
                </a:solidFill>
                <a:effectLst/>
                <a:uLnTx/>
                <a:uFillTx/>
                <a:latin typeface="Segoe UI" panose="020B0502040204020203" pitchFamily="34" charset="0"/>
                <a:ea typeface="Times New Roman" panose="02020603050405020304" pitchFamily="18" charset="0"/>
                <a:cs typeface="Segoe UI" panose="020B0502040204020203" pitchFamily="34" charset="0"/>
                <a:hlinkClick r:id="rId3"/>
              </a:rPr>
              <a:t>https://aka.ms/AppAssure</a:t>
            </a: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D6ED14F6-845F-4BF1-8652-CC4FA16E67CA}"/>
              </a:ext>
            </a:extLst>
          </p:cNvPr>
          <p:cNvGrpSpPr/>
          <p:nvPr/>
        </p:nvGrpSpPr>
        <p:grpSpPr>
          <a:xfrm>
            <a:off x="1513330" y="1967024"/>
            <a:ext cx="9409814" cy="4092409"/>
            <a:chOff x="2299561" y="2288744"/>
            <a:chExt cx="6956143" cy="3662836"/>
          </a:xfrm>
        </p:grpSpPr>
        <p:sp>
          <p:nvSpPr>
            <p:cNvPr id="3" name="Rectangle 2">
              <a:extLst>
                <a:ext uri="{FF2B5EF4-FFF2-40B4-BE49-F238E27FC236}">
                  <a16:creationId xmlns:a16="http://schemas.microsoft.com/office/drawing/2014/main" id="{D98BF762-3DFE-4DBA-9756-BE6677E9EFB8}"/>
                </a:ext>
              </a:extLst>
            </p:cNvPr>
            <p:cNvSpPr/>
            <p:nvPr/>
          </p:nvSpPr>
          <p:spPr bwMode="auto">
            <a:xfrm>
              <a:off x="2299562" y="2714886"/>
              <a:ext cx="3353284" cy="654605"/>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Windows 10 Enterprise </a:t>
              </a:r>
              <a:b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multi-session</a:t>
              </a:r>
            </a:p>
          </p:txBody>
        </p:sp>
        <p:sp>
          <p:nvSpPr>
            <p:cNvPr id="4" name="Rectangle 3">
              <a:extLst>
                <a:ext uri="{FF2B5EF4-FFF2-40B4-BE49-F238E27FC236}">
                  <a16:creationId xmlns:a16="http://schemas.microsoft.com/office/drawing/2014/main" id="{4024AFAA-C38B-4D52-9352-B7E1C7AC179D}"/>
                </a:ext>
              </a:extLst>
            </p:cNvPr>
            <p:cNvSpPr/>
            <p:nvPr/>
          </p:nvSpPr>
          <p:spPr bwMode="auto">
            <a:xfrm>
              <a:off x="5902419" y="2714886"/>
              <a:ext cx="3353284" cy="654605"/>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Windows 10 Enterprise</a:t>
              </a:r>
            </a:p>
          </p:txBody>
        </p:sp>
        <p:sp>
          <p:nvSpPr>
            <p:cNvPr id="6" name="TextBox 5">
              <a:extLst>
                <a:ext uri="{FF2B5EF4-FFF2-40B4-BE49-F238E27FC236}">
                  <a16:creationId xmlns:a16="http://schemas.microsoft.com/office/drawing/2014/main" id="{54512A6E-AC6A-461B-82F8-B3A57CFF2771}"/>
                </a:ext>
              </a:extLst>
            </p:cNvPr>
            <p:cNvSpPr txBox="1"/>
            <p:nvPr/>
          </p:nvSpPr>
          <p:spPr>
            <a:xfrm>
              <a:off x="2299561" y="2288744"/>
              <a:ext cx="6956142" cy="468299"/>
            </a:xfrm>
            <a:prstGeom prst="rect">
              <a:avLst/>
            </a:prstGeom>
            <a:solidFill>
              <a:srgbClr val="026FC6"/>
            </a:solid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Windows Virtual Desktop</a:t>
              </a:r>
            </a:p>
          </p:txBody>
        </p:sp>
        <p:sp>
          <p:nvSpPr>
            <p:cNvPr id="7" name="Rectangle 6">
              <a:extLst>
                <a:ext uri="{FF2B5EF4-FFF2-40B4-BE49-F238E27FC236}">
                  <a16:creationId xmlns:a16="http://schemas.microsoft.com/office/drawing/2014/main" id="{59D5DC0E-8D5C-4DBC-B5BB-4D30CB94C8C6}"/>
                </a:ext>
              </a:extLst>
            </p:cNvPr>
            <p:cNvSpPr/>
            <p:nvPr/>
          </p:nvSpPr>
          <p:spPr>
            <a:xfrm>
              <a:off x="2299562" y="3468192"/>
              <a:ext cx="3282489" cy="248338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Virtualized apps that run on Windows Server Remote Desktop Session Host will run on Windows 10 Enterprise multi-session as part of Windows Virtual Desktop</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7176B12-9210-490E-AD26-61E2A259E69D}"/>
                </a:ext>
              </a:extLst>
            </p:cNvPr>
            <p:cNvSpPr/>
            <p:nvPr/>
          </p:nvSpPr>
          <p:spPr>
            <a:xfrm>
              <a:off x="5973215" y="3462998"/>
              <a:ext cx="3282489" cy="248338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90000"/>
                </a:lnSpc>
                <a:spcBef>
                  <a:spcPts val="0"/>
                </a:spcBef>
                <a:spcAft>
                  <a:spcPts val="204"/>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Apps running in any Windows 7 and Windows 10 virtual desktop environment will run on Windows 7/Windows 10 Enterprise as part of Windows Virtual Desktop</a:t>
              </a:r>
            </a:p>
            <a:p>
              <a:pPr marL="0" marR="0" lvl="0" indent="0" algn="ctr" defTabSz="932563" rtl="0" eaLnBrk="1" fontAlgn="auto" latinLnBrk="0" hangingPunct="1">
                <a:lnSpc>
                  <a:spcPct val="90000"/>
                </a:lnSpc>
                <a:spcBef>
                  <a:spcPts val="0"/>
                </a:spcBef>
                <a:spcAft>
                  <a:spcPts val="204"/>
                </a:spcAft>
                <a:buClrTx/>
                <a:buSzTx/>
                <a:buFontTx/>
                <a:buNone/>
                <a:tabLst/>
                <a:defRPr/>
              </a:pPr>
              <a:endParaRPr kumimoji="0" lang="en-US" sz="1600" b="1" i="1"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32563" rtl="0" eaLnBrk="1" fontAlgn="auto" latinLnBrk="0" hangingPunct="1">
                <a:lnSpc>
                  <a:spcPct val="90000"/>
                </a:lnSpc>
                <a:spcBef>
                  <a:spcPts val="0"/>
                </a:spcBef>
                <a:spcAft>
                  <a:spcPts val="204"/>
                </a:spcAft>
                <a:buClrTx/>
                <a:buSzTx/>
                <a:buFontTx/>
                <a:buNone/>
                <a:tabLst/>
                <a:defRPr/>
              </a:pPr>
              <a:r>
                <a:rPr kumimoji="0" lang="en-US" sz="1600" b="1" i="1" u="none" strike="noStrike" kern="1200" cap="none" spc="0" normalizeH="0" baseline="0" noProof="0">
                  <a:ln>
                    <a:noFill/>
                  </a:ln>
                  <a:solidFill>
                    <a:prstClr val="black"/>
                  </a:solidFill>
                  <a:effectLst/>
                  <a:uLnTx/>
                  <a:uFillTx/>
                  <a:latin typeface="Segoe UI"/>
                  <a:ea typeface="+mn-ea"/>
                  <a:cs typeface="Segoe UI"/>
                </a:rPr>
                <a:t>a</a:t>
              </a:r>
              <a:r>
                <a:rPr kumimoji="0" lang="en-US" sz="1600" b="1" i="1" u="none" strike="noStrike" kern="1200" cap="none" spc="0" normalizeH="0" baseline="0" noProof="0" err="1">
                  <a:ln>
                    <a:noFill/>
                  </a:ln>
                  <a:solidFill>
                    <a:prstClr val="black"/>
                  </a:solidFill>
                  <a:effectLst/>
                  <a:uLnTx/>
                  <a:uFillTx/>
                  <a:latin typeface="Segoe UI"/>
                  <a:ea typeface="+mn-ea"/>
                  <a:cs typeface="Segoe UI"/>
                </a:rPr>
                <a:t>nd</a:t>
              </a:r>
              <a:endParaRPr kumimoji="0" lang="en-US" sz="1600" b="1" i="1"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32563" rtl="0" eaLnBrk="1" fontAlgn="auto" latinLnBrk="0" hangingPunct="1">
                <a:lnSpc>
                  <a:spcPct val="90000"/>
                </a:lnSpc>
                <a:spcBef>
                  <a:spcPts val="0"/>
                </a:spcBef>
                <a:spcAft>
                  <a:spcPts val="204"/>
                </a:spcAft>
                <a:buClrTx/>
                <a:buSzTx/>
                <a:buFontTx/>
                <a:buNone/>
                <a:tabLst/>
                <a:defRPr/>
              </a:pPr>
              <a:endParaRPr kumimoji="0" lang="en-US" sz="1600" b="1" i="1"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Apps running on Windows 7 and Windows 10 client devices will run on Windows 7/ Windows 10 Enterprise as part of Windows Virtual Desktop</a:t>
              </a:r>
            </a:p>
          </p:txBody>
        </p:sp>
      </p:grpSp>
      <p:sp>
        <p:nvSpPr>
          <p:cNvPr id="13" name="Title 1">
            <a:extLst>
              <a:ext uri="{FF2B5EF4-FFF2-40B4-BE49-F238E27FC236}">
                <a16:creationId xmlns:a16="http://schemas.microsoft.com/office/drawing/2014/main" id="{04A80218-2CAC-4016-B3F0-4BAB8A2738AA}"/>
              </a:ext>
            </a:extLst>
          </p:cNvPr>
          <p:cNvSpPr txBox="1">
            <a:spLocks/>
          </p:cNvSpPr>
          <p:nvPr/>
        </p:nvSpPr>
        <p:spPr>
          <a:xfrm>
            <a:off x="467185" y="420109"/>
            <a:ext cx="11502107" cy="452111"/>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App Assure: Microsoft’s application compatibility promise</a:t>
            </a:r>
          </a:p>
        </p:txBody>
      </p:sp>
    </p:spTree>
    <p:extLst>
      <p:ext uri="{BB962C8B-B14F-4D97-AF65-F5344CB8AC3E}">
        <p14:creationId xmlns:p14="http://schemas.microsoft.com/office/powerpoint/2010/main" val="434950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1342813" y="1531917"/>
            <a:ext cx="9836815" cy="352917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40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Segoe UI"/>
                <a:ea typeface="+mn-ea"/>
                <a:cs typeface="+mn-cs"/>
              </a:rPr>
              <a:t>Users with one of the following software licenses can use Windows Virtual Desktop to access instances of Windows 10 single, Windows 10 multi-session, and Windows 7:</a:t>
            </a:r>
            <a:endParaRPr kumimoji="0" lang="en-US" altLang="en-US" sz="2000" b="0" i="0" u="none" strike="noStrike" kern="1200" cap="none" spc="0" normalizeH="0" baseline="0" noProof="0">
              <a:ln>
                <a:noFill/>
              </a:ln>
              <a:solidFill>
                <a:srgbClr val="000000"/>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F3</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Microsoft 365 Business Premium</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6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7185" y="604838"/>
            <a:ext cx="11502107" cy="443070"/>
          </a:xfrm>
        </p:spPr>
        <p:txBody>
          <a:bodyPr/>
          <a:lstStyle/>
          <a:p>
            <a:pPr defTabSz="932563">
              <a:lnSpc>
                <a:spcPct val="90000"/>
              </a:lnSpc>
            </a:pPr>
            <a:r>
              <a:rPr lang="en-US" sz="3199" spc="-150">
                <a:solidFill>
                  <a:srgbClr val="000000"/>
                </a:solidFill>
              </a:rPr>
              <a:t>Many can access Windows Virtual Desktop with their current licenses</a:t>
            </a: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1342813" y="5257375"/>
            <a:ext cx="10294015" cy="143629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40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if they have one of the following user or device licenses:</a:t>
            </a:r>
            <a:endParaRPr kumimoji="0" lang="en-US" altLang="en-US" sz="2000" b="0" i="0" u="none" strike="noStrike" kern="1200" cap="none" spc="0" normalizeH="0" baseline="0" noProof="0">
              <a:ln>
                <a:noFill/>
              </a:ln>
              <a:solidFill>
                <a:srgbClr val="000000"/>
              </a:solidFill>
              <a:effectLst/>
              <a:uLnTx/>
              <a:uFillTx/>
              <a:latin typeface="Segoe UI"/>
              <a:ea typeface="+mn-ea"/>
              <a:cs typeface="Segoe UI"/>
            </a:endParaRPr>
          </a:p>
          <a:p>
            <a:pPr marL="186055" marR="0" lvl="1" indent="-186055"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000" b="0" i="1" u="none" strike="noStrike" kern="1200" cap="none" spc="0" normalizeH="0" baseline="0" noProof="0">
              <a:ln>
                <a:noFill/>
              </a:ln>
              <a:solidFill>
                <a:srgbClr val="000000"/>
              </a:solidFill>
              <a:effectLst/>
              <a:uLnTx/>
              <a:uFillTx/>
              <a:latin typeface="Segoe UI"/>
              <a:ea typeface="+mn-ea"/>
              <a:cs typeface="Segoe UI"/>
            </a:endParaRPr>
          </a:p>
        </p:txBody>
      </p:sp>
      <p:sp>
        <p:nvSpPr>
          <p:cNvPr id="4" name="Rectangle 3">
            <a:extLst>
              <a:ext uri="{FF2B5EF4-FFF2-40B4-BE49-F238E27FC236}">
                <a16:creationId xmlns:a16="http://schemas.microsoft.com/office/drawing/2014/main" id="{7B66C6D9-120B-41DA-B8C5-22CD7FE2F460}"/>
              </a:ext>
            </a:extLst>
          </p:cNvPr>
          <p:cNvSpPr/>
          <p:nvPr/>
        </p:nvSpPr>
        <p:spPr>
          <a:xfrm>
            <a:off x="6095454" y="4478558"/>
            <a:ext cx="247199" cy="376684"/>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7F4053A6-96B8-499F-9BAD-DFBD1B799844}"/>
              </a:ext>
            </a:extLst>
          </p:cNvPr>
          <p:cNvSpPr/>
          <p:nvPr/>
        </p:nvSpPr>
        <p:spPr bwMode="auto">
          <a:xfrm>
            <a:off x="6585857" y="3211541"/>
            <a:ext cx="2824543" cy="111825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1400"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one of these user licenses</a:t>
            </a:r>
            <a:endParaRPr kumimoji="0" lang="en-US" altLang="en-US" sz="1428" b="0" i="1"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00" b="0" i="1" u="none" strike="noStrike" kern="1200" cap="none" spc="0" normalizeH="0" baseline="0" noProof="0">
              <a:ln>
                <a:noFill/>
              </a:ln>
              <a:solidFill>
                <a:srgbClr val="000000"/>
              </a:solidFill>
              <a:effectLst/>
              <a:uLnTx/>
              <a:uFillTx/>
              <a:latin typeface="Segoe UI"/>
              <a:ea typeface="+mn-ea"/>
              <a:cs typeface="Segoe UI"/>
            </a:endParaRPr>
          </a:p>
        </p:txBody>
      </p:sp>
      <p:pic>
        <p:nvPicPr>
          <p:cNvPr id="22" name="Picture 22">
            <a:extLst>
              <a:ext uri="{FF2B5EF4-FFF2-40B4-BE49-F238E27FC236}">
                <a16:creationId xmlns:a16="http://schemas.microsoft.com/office/drawing/2014/main" id="{DCEF4986-F936-49B5-B78F-D221663C67A9}"/>
              </a:ext>
            </a:extLst>
          </p:cNvPr>
          <p:cNvPicPr>
            <a:picLocks noChangeAspect="1"/>
          </p:cNvPicPr>
          <p:nvPr/>
        </p:nvPicPr>
        <p:blipFill>
          <a:blip r:embed="rId3"/>
          <a:stretch>
            <a:fillRect/>
          </a:stretch>
        </p:blipFill>
        <p:spPr>
          <a:xfrm>
            <a:off x="687521" y="5221991"/>
            <a:ext cx="381022" cy="676275"/>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F5697DD1-058E-485C-BA81-93E1E6F1ABF9}"/>
              </a:ext>
            </a:extLst>
          </p:cNvPr>
          <p:cNvPicPr>
            <a:picLocks noChangeAspect="1"/>
          </p:cNvPicPr>
          <p:nvPr/>
        </p:nvPicPr>
        <p:blipFill>
          <a:blip r:embed="rId4"/>
          <a:stretch>
            <a:fillRect/>
          </a:stretch>
        </p:blipFill>
        <p:spPr>
          <a:xfrm>
            <a:off x="490390" y="1237763"/>
            <a:ext cx="775285" cy="915839"/>
          </a:xfrm>
          <a:prstGeom prst="rect">
            <a:avLst/>
          </a:prstGeom>
        </p:spPr>
      </p:pic>
      <p:sp>
        <p:nvSpPr>
          <p:cNvPr id="30" name="Right Brace 29">
            <a:extLst>
              <a:ext uri="{FF2B5EF4-FFF2-40B4-BE49-F238E27FC236}">
                <a16:creationId xmlns:a16="http://schemas.microsoft.com/office/drawing/2014/main" id="{E0203B74-20AE-4812-9636-2F4F93001038}"/>
              </a:ext>
            </a:extLst>
          </p:cNvPr>
          <p:cNvSpPr/>
          <p:nvPr/>
        </p:nvSpPr>
        <p:spPr>
          <a:xfrm>
            <a:off x="5654831" y="2817990"/>
            <a:ext cx="501458" cy="148708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963C2A34-81EA-4BE8-8592-2AF66E80D42B}"/>
              </a:ext>
            </a:extLst>
          </p:cNvPr>
          <p:cNvCxnSpPr/>
          <p:nvPr/>
        </p:nvCxnSpPr>
        <p:spPr>
          <a:xfrm>
            <a:off x="1342814" y="5020784"/>
            <a:ext cx="370602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3971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dirty="0" err="1">
                <a:solidFill>
                  <a:schemeClr val="bg1"/>
                </a:solidFill>
              </a:rPr>
              <a:t>FSLogix</a:t>
            </a:r>
            <a:r>
              <a:rPr lang="en-US" dirty="0">
                <a:solidFill>
                  <a:schemeClr val="bg1"/>
                </a:solidFill>
              </a:rPr>
              <a:t> technologies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371850"/>
            <a:ext cx="8244304" cy="984885"/>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32472" rtl="0" eaLnBrk="1" fontAlgn="base" latinLnBrk="0" hangingPunct="1">
              <a:lnSpc>
                <a:spcPct val="100000"/>
              </a:lnSpc>
              <a:spcBef>
                <a:spcPts val="0"/>
              </a:spcBef>
              <a:spcAft>
                <a:spcPts val="600"/>
              </a:spcAft>
              <a:buClrTx/>
              <a:buSzPct val="90000"/>
              <a:buFont typeface="Wingdings" panose="05000000000000000000" pitchFamily="2" charset="2"/>
              <a:buNone/>
              <a:tabLst>
                <a:tab pos="682625" algn="l"/>
              </a:tabLst>
              <a:defRPr/>
            </a:pPr>
            <a:r>
              <a:rPr kumimoji="0" lang="en-US" sz="3200" b="0" i="0" u="none" strike="noStrike" kern="1200" cap="none" spc="0" normalizeH="0" baseline="0" noProof="0">
                <a:ln>
                  <a:noFill/>
                </a:ln>
                <a:solidFill>
                  <a:srgbClr val="282828"/>
                </a:solidFill>
                <a:effectLst/>
                <a:uLnTx/>
                <a:uFillTx/>
                <a:latin typeface="Segoe UI Semibold"/>
                <a:ea typeface="+mn-ea"/>
                <a:cs typeface="Segoe UI" pitchFamily="34" charset="0"/>
              </a:rPr>
              <a:t>Eligible customers get access to three core pieces of technology</a:t>
            </a:r>
          </a:p>
        </p:txBody>
      </p:sp>
      <p:sp>
        <p:nvSpPr>
          <p:cNvPr id="152" name="Arrow: Bent 151">
            <a:extLst>
              <a:ext uri="{FF2B5EF4-FFF2-40B4-BE49-F238E27FC236}">
                <a16:creationId xmlns:a16="http://schemas.microsoft.com/office/drawing/2014/main" id="{3E3E4C4E-AEAF-4403-A258-B842AB46B227}"/>
              </a:ext>
            </a:extLst>
          </p:cNvPr>
          <p:cNvSpPr/>
          <p:nvPr/>
        </p:nvSpPr>
        <p:spPr bwMode="auto">
          <a:xfrm>
            <a:off x="4282715" y="1767450"/>
            <a:ext cx="7451302" cy="5226580"/>
          </a:xfrm>
          <a:prstGeom prst="bentArrow">
            <a:avLst>
              <a:gd name="adj1" fmla="val 0"/>
              <a:gd name="adj2" fmla="val 0"/>
              <a:gd name="adj3" fmla="val 0"/>
              <a:gd name="adj4" fmla="val 6426"/>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Arrow: Bent 159">
            <a:extLst>
              <a:ext uri="{FF2B5EF4-FFF2-40B4-BE49-F238E27FC236}">
                <a16:creationId xmlns:a16="http://schemas.microsoft.com/office/drawing/2014/main" id="{15352F27-AE55-4603-BC3F-12635AF12525}"/>
              </a:ext>
            </a:extLst>
          </p:cNvPr>
          <p:cNvSpPr/>
          <p:nvPr/>
        </p:nvSpPr>
        <p:spPr bwMode="auto">
          <a:xfrm flipH="1" flipV="1">
            <a:off x="4861753" y="496"/>
            <a:ext cx="7314797" cy="1766953"/>
          </a:xfrm>
          <a:prstGeom prst="bentArrow">
            <a:avLst>
              <a:gd name="adj1" fmla="val 0"/>
              <a:gd name="adj2" fmla="val 0"/>
              <a:gd name="adj3" fmla="val 0"/>
              <a:gd name="adj4" fmla="val 1591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1D591659-68F9-4C51-9EA6-322CF0F93C08}"/>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26028CC-B68E-4909-91E3-C600A9FB62DD}"/>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01A81351-5ABD-4CA9-91F6-0CED509DDA87}"/>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4861751" y="2222362"/>
            <a:ext cx="7075268" cy="1600438"/>
          </a:xfrm>
          <a:prstGeom prst="rect">
            <a:avLst/>
          </a:prstGeom>
        </p:spPr>
        <p:txBody>
          <a:bodyPr wrap="square" lIns="0" tIns="0" rIns="0" bIns="0" anchor="t">
            <a:spAutoFit/>
          </a:body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Times New Roman"/>
              </a:rPr>
              <a:t>Profile Container</a:t>
            </a:r>
            <a:br>
              <a:rPr kumimoji="0" lang="en-US" sz="2000" b="0" i="0" u="none" strike="noStrike" kern="1200" cap="none" spc="0" normalizeH="0" baseline="0" noProof="0">
                <a:ln>
                  <a:noFill/>
                </a:ln>
                <a:solidFill>
                  <a:srgbClr val="282828"/>
                </a:solidFill>
                <a:effectLst/>
                <a:uLnTx/>
                <a:uFillTx/>
                <a:latin typeface="Segoe UI"/>
                <a:ea typeface="+mn-ea"/>
                <a:cs typeface="Times New Roman"/>
              </a:rPr>
            </a:br>
            <a:r>
              <a:rPr kumimoji="0" lang="en-US" sz="1600" b="0" i="0" u="none" strike="noStrike" kern="1200" cap="none" spc="0" normalizeH="0" baseline="0" noProof="0">
                <a:ln>
                  <a:noFill/>
                </a:ln>
                <a:solidFill>
                  <a:srgbClr val="353535"/>
                </a:solidFill>
                <a:effectLst/>
                <a:uLnTx/>
                <a:uFillTx/>
                <a:latin typeface="Segoe UI"/>
                <a:ea typeface="+mn-ea"/>
                <a:cs typeface="Times New Roman"/>
              </a:rPr>
              <a:t>Replacement for roaming profiles and folder redirection. Dramatically speeds up logon and application launch times.</a:t>
            </a:r>
            <a:endParaRPr kumimoji="0" lang="en-US" sz="1600" b="0" i="0" u="none" strike="noStrike" kern="1200" cap="none" spc="0" normalizeH="0" baseline="0" noProof="0">
              <a:ln>
                <a:noFill/>
              </a:ln>
              <a:solidFill>
                <a:srgbClr val="282828"/>
              </a:solidFill>
              <a:effectLst/>
              <a:uLnTx/>
              <a:uFillTx/>
              <a:latin typeface="Segoe UI"/>
              <a:ea typeface="+mn-ea"/>
              <a:cs typeface="+mn-cs"/>
            </a:endParaRPr>
          </a:p>
          <a:p>
            <a:pPr marL="163195" marR="0" lvl="1" indent="-163195" algn="l" defTabSz="914191" rtl="0" eaLnBrk="1" fontAlgn="auto" latinLnBrk="0" hangingPunct="1">
              <a:lnSpc>
                <a:spcPct val="100000"/>
              </a:lnSpc>
              <a:spcBef>
                <a:spcPts val="1199"/>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26FC6"/>
                </a:solidFill>
                <a:effectLst/>
                <a:uLnTx/>
                <a:uFillTx/>
                <a:latin typeface="Segoe UI"/>
                <a:ea typeface="+mn-ea"/>
                <a:cs typeface="Segoe UI"/>
              </a:rPr>
              <a:t>Includes Office 365 Container, which roams Office cache data (Outlook OST, OneDrive cache, Skype for Business GAL, etc.) and Windows Search DB with user in virtual desktop environments</a:t>
            </a:r>
            <a:endParaRPr kumimoji="0" lang="en-US" sz="1400" b="0" i="0" u="none" strike="noStrike" kern="1200" cap="none" spc="0" normalizeH="0" baseline="0" noProof="0">
              <a:ln>
                <a:noFill/>
              </a:ln>
              <a:solidFill>
                <a:srgbClr val="026FC6"/>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D1BD92B5-B4D6-4012-88C4-6FCD778D9CBC}"/>
              </a:ext>
            </a:extLst>
          </p:cNvPr>
          <p:cNvSpPr/>
          <p:nvPr/>
        </p:nvSpPr>
        <p:spPr>
          <a:xfrm>
            <a:off x="4861751" y="4207447"/>
            <a:ext cx="7116708" cy="1046440"/>
          </a:xfrm>
          <a:prstGeom prst="rect">
            <a:avLst/>
          </a:prstGeom>
        </p:spPr>
        <p:txBody>
          <a:bodyPr wrap="square" lIns="0" tIns="0" rIns="0" bIns="0">
            <a:spAutoFit/>
          </a:bodyPr>
          <a:lstStyle/>
          <a:p>
            <a:pPr marL="0" marR="0" lvl="0" indent="0" algn="l" defTabSz="914191" rtl="0" eaLnBrk="1" fontAlgn="auto" latinLnBrk="0" hangingPunct="1">
              <a:lnSpc>
                <a:spcPct val="100000"/>
              </a:lnSpc>
              <a:spcBef>
                <a:spcPts val="0"/>
              </a:spcBef>
              <a:spcAft>
                <a:spcPts val="784"/>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Times New Roman" panose="02020603050405020304" pitchFamily="18" charset="0"/>
              </a:rPr>
              <a:t>App Masking</a:t>
            </a:r>
            <a:br>
              <a:rPr kumimoji="0" lang="en-US" sz="2000" b="1" i="0" u="none" strike="noStrike" kern="1200" cap="none" spc="0" normalizeH="0" baseline="0" noProof="0">
                <a:ln>
                  <a:noFill/>
                </a:ln>
                <a:solidFill>
                  <a:prstClr val="black"/>
                </a:solidFill>
                <a:effectLst/>
                <a:uLnTx/>
                <a:uFillTx/>
                <a:latin typeface="Segoe UI"/>
                <a:ea typeface="+mn-ea"/>
                <a:cs typeface="Times New Roman" panose="02020603050405020304" pitchFamily="18" charset="0"/>
              </a:rPr>
            </a:br>
            <a:r>
              <a:rPr kumimoji="0" lang="en-US" sz="1600" b="0" i="0" u="none" strike="noStrike" kern="1200" cap="none" spc="0" normalizeH="0" baseline="0" noProof="0">
                <a:ln>
                  <a:noFill/>
                </a:ln>
                <a:solidFill>
                  <a:srgbClr val="353535"/>
                </a:solidFill>
                <a:effectLst/>
                <a:uLnTx/>
                <a:uFillTx/>
                <a:latin typeface="Segoe UI"/>
                <a:ea typeface="+mn-ea"/>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kumimoji="0" lang="en-US" sz="1600" b="0" i="0" u="none" strike="noStrike" kern="1200" cap="none" spc="0" normalizeH="0" baseline="0" noProof="0">
              <a:ln>
                <a:noFill/>
              </a:ln>
              <a:solidFill>
                <a:srgbClr val="353535"/>
              </a:solidFill>
              <a:effectLst/>
              <a:uLnTx/>
              <a:uFillTx/>
              <a:latin typeface="Segoe UI"/>
              <a:ea typeface="+mn-ea"/>
              <a:cs typeface="Times New Roman"/>
            </a:endParaRPr>
          </a:p>
        </p:txBody>
      </p:sp>
      <p:sp>
        <p:nvSpPr>
          <p:cNvPr id="166" name="Rectangle 165">
            <a:extLst>
              <a:ext uri="{FF2B5EF4-FFF2-40B4-BE49-F238E27FC236}">
                <a16:creationId xmlns:a16="http://schemas.microsoft.com/office/drawing/2014/main" id="{CF622C9A-12A2-412C-A08E-BEBE63D118E7}"/>
              </a:ext>
            </a:extLst>
          </p:cNvPr>
          <p:cNvSpPr/>
          <p:nvPr/>
        </p:nvSpPr>
        <p:spPr>
          <a:xfrm>
            <a:off x="4861749" y="5657434"/>
            <a:ext cx="7116709" cy="800219"/>
          </a:xfrm>
          <a:prstGeom prst="rect">
            <a:avLst/>
          </a:prstGeom>
        </p:spPr>
        <p:txBody>
          <a:bodyPr wrap="square" lIns="0" tIns="0" rIns="0" bIns="0">
            <a:spAutoFit/>
          </a:bodyPr>
          <a:lstStyle/>
          <a:p>
            <a:pPr marL="0" marR="0" lvl="0" indent="0" algn="l" defTabSz="914191" rtl="0" eaLnBrk="1" fontAlgn="auto" latinLnBrk="0" hangingPunct="1">
              <a:lnSpc>
                <a:spcPct val="100000"/>
              </a:lnSpc>
              <a:spcBef>
                <a:spcPts val="0"/>
              </a:spcBef>
              <a:spcAft>
                <a:spcPts val="784"/>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Segoe UI"/>
              </a:rPr>
              <a:t>Java Redirection</a:t>
            </a:r>
            <a:br>
              <a:rPr kumimoji="0" lang="en-US" sz="2000" b="1" i="0" u="none" strike="noStrike" kern="1200" cap="none" spc="0" normalizeH="0" baseline="0" noProof="0">
                <a:ln>
                  <a:noFill/>
                </a:ln>
                <a:solidFill>
                  <a:srgbClr val="505050"/>
                </a:solidFill>
                <a:effectLst/>
                <a:uLnTx/>
                <a:uFillTx/>
                <a:latin typeface="Segoe UI"/>
                <a:ea typeface="+mn-ea"/>
                <a:cs typeface="Segoe UI"/>
              </a:rPr>
            </a:br>
            <a:r>
              <a:rPr kumimoji="0" lang="en-US" sz="1600" b="0" i="0" u="none" strike="noStrike" kern="1200" cap="none" spc="0" normalizeH="0" baseline="0" noProof="0">
                <a:ln>
                  <a:noFill/>
                </a:ln>
                <a:solidFill>
                  <a:srgbClr val="353535"/>
                </a:solidFill>
                <a:effectLst/>
                <a:uLnTx/>
                <a:uFillTx/>
                <a:latin typeface="Segoe UI"/>
                <a:ea typeface="+mn-ea"/>
                <a:cs typeface="Segoe UI"/>
              </a:rPr>
              <a:t>Helps protect the enterprise from vulnerabilities of multiple installed versions of Java by mapping specific versions to individual apps or websites.</a:t>
            </a:r>
            <a:endParaRPr kumimoji="0" lang="en-US" sz="1600" b="0" i="0" u="none" strike="noStrike" kern="1200" cap="none" spc="0" normalizeH="0" baseline="0" noProof="0">
              <a:ln>
                <a:noFill/>
              </a:ln>
              <a:solidFill>
                <a:srgbClr val="353535"/>
              </a:solidFill>
              <a:effectLst/>
              <a:uLnTx/>
              <a:uFillTx/>
              <a:latin typeface="Segoe UI"/>
              <a:ea typeface="+mn-ea"/>
              <a:cs typeface="Times New Roman"/>
            </a:endParaRPr>
          </a:p>
        </p:txBody>
      </p:sp>
      <p:sp>
        <p:nvSpPr>
          <p:cNvPr id="167" name="globe_6" title="Icon of a monitor in front of a sphere made of lines">
            <a:extLst>
              <a:ext uri="{FF2B5EF4-FFF2-40B4-BE49-F238E27FC236}">
                <a16:creationId xmlns:a16="http://schemas.microsoft.com/office/drawing/2014/main" id="{83EE7146-01AB-45E2-AC09-DCBF62ABEBD8}"/>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26FC6"/>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Browser" title="Icon of a browser window">
            <a:extLst>
              <a:ext uri="{FF2B5EF4-FFF2-40B4-BE49-F238E27FC236}">
                <a16:creationId xmlns:a16="http://schemas.microsoft.com/office/drawing/2014/main" id="{5930744D-BBC4-450A-9B0F-F383C9FCE119}"/>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26F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69" name="Group 168">
            <a:extLst>
              <a:ext uri="{FF2B5EF4-FFF2-40B4-BE49-F238E27FC236}">
                <a16:creationId xmlns:a16="http://schemas.microsoft.com/office/drawing/2014/main" id="{A49B2BB8-2DFA-4B06-AB42-34C31785D033}"/>
              </a:ext>
            </a:extLst>
          </p:cNvPr>
          <p:cNvGrpSpPr/>
          <p:nvPr/>
        </p:nvGrpSpPr>
        <p:grpSpPr>
          <a:xfrm>
            <a:off x="4088290" y="4359606"/>
            <a:ext cx="384262" cy="384938"/>
            <a:chOff x="4565921" y="3369898"/>
            <a:chExt cx="242888" cy="243314"/>
          </a:xfrm>
        </p:grpSpPr>
        <p:sp>
          <p:nvSpPr>
            <p:cNvPr id="170" name="Freeform: Shape 169">
              <a:extLst>
                <a:ext uri="{FF2B5EF4-FFF2-40B4-BE49-F238E27FC236}">
                  <a16:creationId xmlns:a16="http://schemas.microsoft.com/office/drawing/2014/main" id="{107A8A01-0E45-4C4C-B637-90392EDAC97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rgbClr val="026FC6"/>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57D09498-8184-4096-92E2-EB6346432EF1}"/>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rgbClr val="026FC6"/>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35DEFBA5-876A-49BB-824B-389EA9BCB945}"/>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rgbClr val="026FC6"/>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005B1C7A-2025-4AE6-BD2E-B204268A2D1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rgbClr val="026FC6"/>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5685675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dirty="0" err="1">
                <a:solidFill>
                  <a:schemeClr val="bg1"/>
                </a:solidFill>
              </a:rPr>
              <a:t>FSLogix</a:t>
            </a:r>
            <a:r>
              <a:rPr lang="en-US" dirty="0">
                <a:solidFill>
                  <a:schemeClr val="bg1"/>
                </a:solidFill>
              </a:rPr>
              <a:t> entitlements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618071"/>
            <a:ext cx="8244304"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32472" rtl="0" eaLnBrk="1" fontAlgn="base" latinLnBrk="0" hangingPunct="1">
              <a:lnSpc>
                <a:spcPct val="100000"/>
              </a:lnSpc>
              <a:spcBef>
                <a:spcPts val="0"/>
              </a:spcBef>
              <a:spcAft>
                <a:spcPts val="600"/>
              </a:spcAft>
              <a:buClrTx/>
              <a:buSzPct val="90000"/>
              <a:buFont typeface="Wingdings" panose="05000000000000000000" pitchFamily="2" charset="2"/>
              <a:buNone/>
              <a:tabLst>
                <a:tab pos="682625" algn="l"/>
              </a:tabLst>
              <a:defRPr/>
            </a:pPr>
            <a:r>
              <a:rPr kumimoji="0" lang="en-US" sz="3200" b="0" i="0" u="none" strike="noStrike" kern="1200" cap="none" spc="0" normalizeH="0" baseline="0" noProof="0" dirty="0">
                <a:ln>
                  <a:noFill/>
                </a:ln>
                <a:solidFill>
                  <a:srgbClr val="282828"/>
                </a:solidFill>
                <a:effectLst/>
                <a:uLnTx/>
                <a:uFillTx/>
                <a:latin typeface="Segoe UI Semibold"/>
                <a:ea typeface="+mn-ea"/>
                <a:cs typeface="Segoe UI" pitchFamily="34" charset="0"/>
              </a:rPr>
              <a:t>Access to </a:t>
            </a:r>
            <a:r>
              <a:rPr kumimoji="0" lang="en-US" sz="3200" b="0" i="0" u="none" strike="noStrike" kern="1200" cap="none" spc="0" normalizeH="0" baseline="0" noProof="0" dirty="0" err="1">
                <a:ln>
                  <a:noFill/>
                </a:ln>
                <a:solidFill>
                  <a:srgbClr val="282828"/>
                </a:solidFill>
                <a:effectLst/>
                <a:uLnTx/>
                <a:uFillTx/>
                <a:latin typeface="Segoe UI Semibold"/>
                <a:ea typeface="+mn-ea"/>
                <a:cs typeface="Segoe UI" pitchFamily="34" charset="0"/>
              </a:rPr>
              <a:t>FSLogix</a:t>
            </a:r>
            <a:r>
              <a:rPr kumimoji="0" lang="en-US" sz="3200" b="0" i="0" u="none" strike="noStrike" kern="1200" cap="none" spc="0" normalizeH="0" baseline="0" noProof="0" dirty="0">
                <a:ln>
                  <a:noFill/>
                </a:ln>
                <a:solidFill>
                  <a:srgbClr val="282828"/>
                </a:solidFill>
                <a:effectLst/>
                <a:uLnTx/>
                <a:uFillTx/>
                <a:latin typeface="Segoe UI Semibold"/>
                <a:ea typeface="+mn-ea"/>
                <a:cs typeface="Segoe UI" pitchFamily="34" charset="0"/>
              </a:rPr>
              <a:t> technology*</a:t>
            </a:r>
          </a:p>
        </p:txBody>
      </p:sp>
      <p:sp>
        <p:nvSpPr>
          <p:cNvPr id="2" name="Rectangle 1">
            <a:extLst>
              <a:ext uri="{FF2B5EF4-FFF2-40B4-BE49-F238E27FC236}">
                <a16:creationId xmlns:a16="http://schemas.microsoft.com/office/drawing/2014/main" id="{719BBDDF-7615-40EC-ACC7-40379182F49B}"/>
              </a:ext>
            </a:extLst>
          </p:cNvPr>
          <p:cNvSpPr/>
          <p:nvPr/>
        </p:nvSpPr>
        <p:spPr>
          <a:xfrm>
            <a:off x="4143430" y="1768906"/>
            <a:ext cx="7908361" cy="101566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57AD2"/>
                </a:solidFill>
                <a:effectLst/>
                <a:uLnTx/>
                <a:uFillTx/>
                <a:latin typeface="Segoe UI" panose="020B0502040204020203" pitchFamily="34" charset="0"/>
                <a:ea typeface="+mn-ea"/>
                <a:cs typeface="+mn-cs"/>
              </a:rPr>
              <a:t>FSLogix</a:t>
            </a:r>
            <a:r>
              <a:rPr kumimoji="0" lang="en-US" sz="2000" b="0" i="0" u="none" strike="noStrike" kern="1200" cap="none" spc="0" normalizeH="0" baseline="0" noProof="0" dirty="0">
                <a:ln>
                  <a:noFill/>
                </a:ln>
                <a:solidFill>
                  <a:srgbClr val="157AD2"/>
                </a:solidFill>
                <a:effectLst/>
                <a:uLnTx/>
                <a:uFillTx/>
                <a:latin typeface="Segoe UI" panose="020B0502040204020203" pitchFamily="34" charset="0"/>
                <a:ea typeface="+mn-ea"/>
                <a:cs typeface="+mn-cs"/>
              </a:rPr>
              <a:t> technology improves the performance of Office 365 </a:t>
            </a:r>
            <a:r>
              <a:rPr kumimoji="0" lang="en-US" sz="2000" b="0" i="0" u="none" strike="noStrike" kern="1200" cap="none" spc="0" normalizeH="0" baseline="0" noProof="0" dirty="0" err="1">
                <a:ln>
                  <a:noFill/>
                </a:ln>
                <a:solidFill>
                  <a:srgbClr val="157AD2"/>
                </a:solidFill>
                <a:effectLst/>
                <a:uLnTx/>
                <a:uFillTx/>
                <a:latin typeface="Segoe UI" panose="020B0502040204020203" pitchFamily="34" charset="0"/>
                <a:ea typeface="+mn-ea"/>
                <a:cs typeface="+mn-cs"/>
              </a:rPr>
              <a:t>ProPlus</a:t>
            </a:r>
            <a:r>
              <a:rPr kumimoji="0" lang="en-US" sz="2000" b="0" i="0" u="none" strike="noStrike" kern="1200" cap="none" spc="0" normalizeH="0" baseline="0" noProof="0" dirty="0">
                <a:ln>
                  <a:noFill/>
                </a:ln>
                <a:solidFill>
                  <a:srgbClr val="157AD2"/>
                </a:solidFill>
                <a:effectLst/>
                <a:uLnTx/>
                <a:uFillTx/>
                <a:latin typeface="Segoe UI" panose="020B0502040204020203" pitchFamily="34" charset="0"/>
                <a:ea typeface="+mn-ea"/>
                <a:cs typeface="+mn-cs"/>
              </a:rPr>
              <a:t> in multi-user virtual environments. It is now available at no additional cost for Microsoft 365 customers. </a:t>
            </a:r>
            <a:endParaRPr kumimoji="0" lang="en-US" sz="2000" b="0" i="0" u="none" strike="noStrike" kern="1200" cap="none" spc="0" normalizeH="0" baseline="0" noProof="0" dirty="0">
              <a:ln>
                <a:noFill/>
              </a:ln>
              <a:solidFill>
                <a:srgbClr val="157AD2"/>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7B552B8-E6AC-411E-B96A-C854E5B0C1D5}"/>
              </a:ext>
            </a:extLst>
          </p:cNvPr>
          <p:cNvSpPr/>
          <p:nvPr/>
        </p:nvSpPr>
        <p:spPr>
          <a:xfrm>
            <a:off x="4748421" y="2925779"/>
            <a:ext cx="6215769" cy="3200876"/>
          </a:xfrm>
          <a:prstGeom prst="rect">
            <a:avLst/>
          </a:prstGeom>
        </p:spPr>
        <p:txBody>
          <a:bodyPr>
            <a:spAutoFit/>
          </a:bodyPr>
          <a:lstStyle/>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Microsoft 365 E3/E5/F3/Business</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Microsoft 365 A3/A5/Student Use Benefits</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Windows 10 Enterprise E3/E5</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Windows 10 Education A3/A5</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Windows 10 VDA per user </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Remote Desktop Services (RDS) CAL  </a:t>
            </a:r>
          </a:p>
          <a:p>
            <a:pPr marL="285750" marR="0" lvl="0" indent="-285750" algn="l" defTabSz="913926" rtl="0" eaLnBrk="1" fontAlgn="base" latinLnBrk="0" hangingPunct="1">
              <a:lnSpc>
                <a:spcPct val="100000"/>
              </a:lnSpc>
              <a:spcBef>
                <a:spcPts val="1176"/>
              </a:spcBef>
              <a:spcAft>
                <a:spcPts val="587"/>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rPr>
              <a:t>Remote Desktop Services (RDS) SAL</a:t>
            </a:r>
          </a:p>
        </p:txBody>
      </p:sp>
      <p:sp>
        <p:nvSpPr>
          <p:cNvPr id="24" name="TextBox 23">
            <a:extLst>
              <a:ext uri="{FF2B5EF4-FFF2-40B4-BE49-F238E27FC236}">
                <a16:creationId xmlns:a16="http://schemas.microsoft.com/office/drawing/2014/main" id="{FA173B90-2C2A-4D72-B4A7-3314CBDC7A81}"/>
              </a:ext>
            </a:extLst>
          </p:cNvPr>
          <p:cNvSpPr txBox="1"/>
          <p:nvPr/>
        </p:nvSpPr>
        <p:spPr>
          <a:xfrm>
            <a:off x="6573950" y="6583481"/>
            <a:ext cx="6207175" cy="166199"/>
          </a:xfrm>
          <a:prstGeom prst="rect">
            <a:avLst/>
          </a:prstGeom>
          <a:noFill/>
        </p:spPr>
        <p:txBody>
          <a:bodyPr wrap="square" lIns="0" tIns="0" rIns="0" bIns="0"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200" b="0" i="1" u="none" strike="noStrike" kern="1200" cap="none" spc="0" normalizeH="0" baseline="0" noProof="0" dirty="0">
                <a:ln>
                  <a:noFill/>
                </a:ln>
                <a:solidFill>
                  <a:srgbClr val="157AD2"/>
                </a:solidFill>
                <a:effectLst/>
                <a:uLnTx/>
                <a:uFillTx/>
                <a:latin typeface="Segoe UI" panose="020B0502040204020203" pitchFamily="34" charset="0"/>
                <a:ea typeface="+mn-ea"/>
                <a:cs typeface="+mn-cs"/>
              </a:rPr>
              <a:t>*Including Office 365 Container, Profile Container, App Masking and Java Redirection</a:t>
            </a:r>
            <a:endParaRPr kumimoji="0" lang="en-US" sz="1200" b="0" i="1" u="none" strike="noStrike" kern="1200" cap="none" spc="0" normalizeH="0" baseline="0" noProof="0" dirty="0">
              <a:ln>
                <a:noFill/>
              </a:ln>
              <a:solidFill>
                <a:srgbClr val="157AD2"/>
              </a:soli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1397043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E06E17A-B1CE-42AF-BC42-97F78D0173B6}"/>
              </a:ext>
            </a:extLst>
          </p:cNvPr>
          <p:cNvGrpSpPr/>
          <p:nvPr/>
        </p:nvGrpSpPr>
        <p:grpSpPr>
          <a:xfrm>
            <a:off x="1360228" y="1957149"/>
            <a:ext cx="814838" cy="716958"/>
            <a:chOff x="669602" y="2029221"/>
            <a:chExt cx="799046" cy="703064"/>
          </a:xfrm>
        </p:grpSpPr>
        <p:grpSp>
          <p:nvGrpSpPr>
            <p:cNvPr id="75" name="Group 74">
              <a:extLst>
                <a:ext uri="{FF2B5EF4-FFF2-40B4-BE49-F238E27FC236}">
                  <a16:creationId xmlns:a16="http://schemas.microsoft.com/office/drawing/2014/main" id="{B626C39F-5F50-451B-B03B-FC6B97A20122}"/>
                </a:ext>
              </a:extLst>
            </p:cNvPr>
            <p:cNvGrpSpPr/>
            <p:nvPr/>
          </p:nvGrpSpPr>
          <p:grpSpPr>
            <a:xfrm>
              <a:off x="669602" y="2029221"/>
              <a:ext cx="799046" cy="703064"/>
              <a:chOff x="6162675" y="47625"/>
              <a:chExt cx="3509963" cy="3011488"/>
            </a:xfrm>
          </p:grpSpPr>
          <p:sp>
            <p:nvSpPr>
              <p:cNvPr id="81" name="Freeform 18">
                <a:extLst>
                  <a:ext uri="{FF2B5EF4-FFF2-40B4-BE49-F238E27FC236}">
                    <a16:creationId xmlns:a16="http://schemas.microsoft.com/office/drawing/2014/main" id="{4E9C06DA-EEB9-4D62-98C0-BE36A89AE5D3}"/>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solidFill>
                <a:schemeClr val="accent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2" name="Freeform 14">
                <a:extLst>
                  <a:ext uri="{FF2B5EF4-FFF2-40B4-BE49-F238E27FC236}">
                    <a16:creationId xmlns:a16="http://schemas.microsoft.com/office/drawing/2014/main" id="{86413D96-FA8F-4399-A777-AD73DA355D5C}"/>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solidFill>
                <a:schemeClr val="bg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3" name="Freeform 15">
                <a:extLst>
                  <a:ext uri="{FF2B5EF4-FFF2-40B4-BE49-F238E27FC236}">
                    <a16:creationId xmlns:a16="http://schemas.microsoft.com/office/drawing/2014/main" id="{338E3AC5-6746-4394-A878-5B8A27C9CAA9}"/>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4" name="Freeform 16">
                <a:extLst>
                  <a:ext uri="{FF2B5EF4-FFF2-40B4-BE49-F238E27FC236}">
                    <a16:creationId xmlns:a16="http://schemas.microsoft.com/office/drawing/2014/main" id="{FE66241B-9B54-49C2-9922-3806F7E55087}"/>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5" name="Freeform 17">
                <a:extLst>
                  <a:ext uri="{FF2B5EF4-FFF2-40B4-BE49-F238E27FC236}">
                    <a16:creationId xmlns:a16="http://schemas.microsoft.com/office/drawing/2014/main" id="{BD79FCF6-20D0-4B24-A69F-99821BBC3448}"/>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6" name="Freeform 19">
                <a:extLst>
                  <a:ext uri="{FF2B5EF4-FFF2-40B4-BE49-F238E27FC236}">
                    <a16:creationId xmlns:a16="http://schemas.microsoft.com/office/drawing/2014/main" id="{6420C13A-2541-4ACA-A9EF-6BC956CA7555}"/>
                  </a:ext>
                </a:extLst>
              </p:cNvPr>
              <p:cNvSpPr>
                <a:spLocks noChangeArrowheads="1"/>
              </p:cNvSpPr>
              <p:nvPr/>
            </p:nvSpPr>
            <p:spPr bwMode="auto">
              <a:xfrm>
                <a:off x="6715125" y="1088218"/>
                <a:ext cx="457195" cy="444498"/>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76" name="Freeform 19">
              <a:extLst>
                <a:ext uri="{FF2B5EF4-FFF2-40B4-BE49-F238E27FC236}">
                  <a16:creationId xmlns:a16="http://schemas.microsoft.com/office/drawing/2014/main" id="{B50748AA-42A8-4C89-98C3-2B37CB25632D}"/>
                </a:ext>
              </a:extLst>
            </p:cNvPr>
            <p:cNvSpPr>
              <a:spLocks noChangeArrowheads="1"/>
            </p:cNvSpPr>
            <p:nvPr/>
          </p:nvSpPr>
          <p:spPr bwMode="auto">
            <a:xfrm>
              <a:off x="993615"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7" name="Freeform 19">
              <a:extLst>
                <a:ext uri="{FF2B5EF4-FFF2-40B4-BE49-F238E27FC236}">
                  <a16:creationId xmlns:a16="http://schemas.microsoft.com/office/drawing/2014/main" id="{904C839B-C52B-490A-85D7-500315021820}"/>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8" name="Freeform 19">
              <a:extLst>
                <a:ext uri="{FF2B5EF4-FFF2-40B4-BE49-F238E27FC236}">
                  <a16:creationId xmlns:a16="http://schemas.microsoft.com/office/drawing/2014/main" id="{B9C9FCCB-B3DF-42E5-A7AE-E616750B5128}"/>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887A67A-03E7-42AC-B68C-31628D5424E9}"/>
                </a:ext>
              </a:extLst>
            </p:cNvPr>
            <p:cNvSpPr>
              <a:spLocks noChangeArrowheads="1"/>
            </p:cNvSpPr>
            <p:nvPr/>
          </p:nvSpPr>
          <p:spPr bwMode="auto">
            <a:xfrm>
              <a:off x="993614"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0" name="Freeform 19">
              <a:extLst>
                <a:ext uri="{FF2B5EF4-FFF2-40B4-BE49-F238E27FC236}">
                  <a16:creationId xmlns:a16="http://schemas.microsoft.com/office/drawing/2014/main" id="{2FE56878-BA33-427C-A03B-7C872ABD9D78}"/>
                </a:ext>
              </a:extLst>
            </p:cNvPr>
            <p:cNvSpPr>
              <a:spLocks noChangeArrowheads="1"/>
            </p:cNvSpPr>
            <p:nvPr/>
          </p:nvSpPr>
          <p:spPr bwMode="auto">
            <a:xfrm>
              <a:off x="1194809"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spc="-150" dirty="0"/>
              <a:t>Citrix + Windows Virtual Desktop</a:t>
            </a:r>
            <a:endParaRPr lang="en-US" dirty="0"/>
          </a:p>
        </p:txBody>
      </p:sp>
      <p:sp>
        <p:nvSpPr>
          <p:cNvPr id="6" name="TextBox 5">
            <a:extLst>
              <a:ext uri="{FF2B5EF4-FFF2-40B4-BE49-F238E27FC236}">
                <a16:creationId xmlns:a16="http://schemas.microsoft.com/office/drawing/2014/main" id="{50FB4B82-70DF-42BF-BDE9-ECCEE6E6E42E}"/>
              </a:ext>
            </a:extLst>
          </p:cNvPr>
          <p:cNvSpPr txBox="1"/>
          <p:nvPr/>
        </p:nvSpPr>
        <p:spPr>
          <a:xfrm>
            <a:off x="8170572" y="4175549"/>
            <a:ext cx="2779781" cy="1806496"/>
          </a:xfrm>
          <a:prstGeom prst="rect">
            <a:avLst/>
          </a:prstGeom>
          <a:noFill/>
        </p:spPr>
        <p:txBody>
          <a:bodyPr wrap="square" rtlCol="0" anchor="t">
            <a:noAutofit/>
          </a:bodyPr>
          <a:lstStyle/>
          <a:p>
            <a:pPr defTabSz="1109735">
              <a:spcAft>
                <a:spcPts val="408"/>
              </a:spcAft>
              <a:defRPr/>
            </a:pPr>
            <a:r>
              <a:rPr lang="en-US" b="1" dirty="0">
                <a:solidFill>
                  <a:prstClr val="black"/>
                </a:solidFill>
                <a:latin typeface="Segoe UI"/>
                <a:cs typeface="Segoe UI Light" panose="020B0502040204020203" pitchFamily="34" charset="0"/>
              </a:rPr>
              <a:t>Environment Management</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Optimize host performance, accelerate application delivery, and enhance scalability for Windows Virtual Desktop</a:t>
            </a:r>
          </a:p>
        </p:txBody>
      </p:sp>
      <p:sp>
        <p:nvSpPr>
          <p:cNvPr id="7" name="Rectangle 6">
            <a:extLst>
              <a:ext uri="{FF2B5EF4-FFF2-40B4-BE49-F238E27FC236}">
                <a16:creationId xmlns:a16="http://schemas.microsoft.com/office/drawing/2014/main" id="{604832BB-31D1-49CF-95D7-D269CA4F2B45}"/>
              </a:ext>
            </a:extLst>
          </p:cNvPr>
          <p:cNvSpPr/>
          <p:nvPr/>
        </p:nvSpPr>
        <p:spPr>
          <a:xfrm>
            <a:off x="2523289" y="1862434"/>
            <a:ext cx="2856328" cy="2015745"/>
          </a:xfrm>
          <a:prstGeom prst="rect">
            <a:avLst/>
          </a:prstGeom>
        </p:spPr>
        <p:txBody>
          <a:bodyPr wrap="square">
            <a:spAutoFit/>
          </a:bodyPr>
          <a:lstStyle/>
          <a:p>
            <a:pPr defTabSz="1109735">
              <a:spcAft>
                <a:spcPts val="408"/>
              </a:spcAft>
              <a:defRPr/>
            </a:pPr>
            <a:r>
              <a:rPr lang="en-US" b="1" dirty="0">
                <a:solidFill>
                  <a:prstClr val="black"/>
                </a:solidFill>
                <a:latin typeface="Segoe UI"/>
                <a:cs typeface="Segoe UI Light" panose="020B0502040204020203" pitchFamily="34" charset="0"/>
              </a:rPr>
              <a:t>Workspace Experience</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Include Windows Virtual Desktop workloads within Citrix Workspace for central access to all apps, desktops and files</a:t>
            </a:r>
          </a:p>
          <a:p>
            <a:pPr defTabSz="1109735">
              <a:spcAft>
                <a:spcPts val="408"/>
              </a:spcAft>
              <a:defRPr/>
            </a:pPr>
            <a:endParaRPr lang="en-US" dirty="0">
              <a:solidFill>
                <a:prstClr val="black"/>
              </a:solidFill>
              <a:latin typeface="Segoe UI"/>
              <a:cs typeface="Segoe UI Light" panose="020B0502040204020203" pitchFamily="34" charset="0"/>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170571" y="1857779"/>
            <a:ext cx="2503310" cy="1509704"/>
          </a:xfrm>
          <a:prstGeom prst="rect">
            <a:avLst/>
          </a:prstGeom>
          <a:noFill/>
        </p:spPr>
        <p:txBody>
          <a:bodyPr wrap="square" rtlCol="0" anchor="t">
            <a:noAutofit/>
          </a:bodyPr>
          <a:lstStyle/>
          <a:p>
            <a:pPr defTabSz="1109735" fontAlgn="base">
              <a:lnSpc>
                <a:spcPct val="90000"/>
              </a:lnSpc>
              <a:spcBef>
                <a:spcPct val="0"/>
              </a:spcBef>
              <a:spcAft>
                <a:spcPts val="408"/>
              </a:spcAft>
              <a:buSzPct val="135000"/>
              <a:defRPr/>
            </a:pPr>
            <a:r>
              <a:rPr lang="en-US" b="1" dirty="0">
                <a:solidFill>
                  <a:prstClr val="black"/>
                </a:solidFill>
                <a:latin typeface="Segoe UI"/>
                <a:cs typeface="Segoe UI Light" panose="020B0502040204020203" pitchFamily="34" charset="0"/>
              </a:rPr>
              <a:t>Image Management</a:t>
            </a:r>
          </a:p>
          <a:p>
            <a:pPr defTabSz="1109735" fontAlgn="base">
              <a:lnSpc>
                <a:spcPct val="90000"/>
              </a:lnSpc>
              <a:spcBef>
                <a:spcPct val="0"/>
              </a:spcBef>
              <a:spcAft>
                <a:spcPts val="408"/>
              </a:spcAft>
              <a:buSzPct val="135000"/>
              <a:defRPr/>
            </a:pPr>
            <a:r>
              <a:rPr lang="en-US" sz="1632" kern="0" dirty="0">
                <a:ln>
                  <a:solidFill>
                    <a:srgbClr val="7F57A1">
                      <a:alpha val="0"/>
                    </a:srgbClr>
                  </a:solidFill>
                </a:ln>
                <a:solidFill>
                  <a:srgbClr val="3F4042"/>
                </a:solidFill>
                <a:latin typeface="Segoe UI"/>
                <a:cs typeface="Segoe UI Light" panose="020B0502040204020203" pitchFamily="34" charset="0"/>
              </a:rPr>
              <a:t>Simplify management </a:t>
            </a:r>
            <a:br>
              <a:rPr lang="en-US" sz="1632" kern="0" dirty="0">
                <a:ln>
                  <a:solidFill>
                    <a:srgbClr val="7F57A1">
                      <a:alpha val="0"/>
                    </a:srgbClr>
                  </a:solidFill>
                </a:ln>
                <a:solidFill>
                  <a:srgbClr val="3F4042"/>
                </a:solidFill>
                <a:latin typeface="Segoe UI"/>
                <a:cs typeface="Segoe UI Light" panose="020B0502040204020203" pitchFamily="34" charset="0"/>
              </a:rPr>
            </a:br>
            <a:r>
              <a:rPr lang="en-US" sz="1632" kern="0" dirty="0">
                <a:ln>
                  <a:solidFill>
                    <a:srgbClr val="7F57A1">
                      <a:alpha val="0"/>
                    </a:srgbClr>
                  </a:solidFill>
                </a:ln>
                <a:solidFill>
                  <a:srgbClr val="3F4042"/>
                </a:solidFill>
                <a:latin typeface="Segoe UI"/>
                <a:cs typeface="Segoe UI Light" panose="020B0502040204020203" pitchFamily="34" charset="0"/>
              </a:rPr>
              <a:t>by layering OS, apps </a:t>
            </a:r>
            <a:br>
              <a:rPr lang="en-US" sz="1632" kern="0" dirty="0">
                <a:ln>
                  <a:solidFill>
                    <a:srgbClr val="7F57A1">
                      <a:alpha val="0"/>
                    </a:srgbClr>
                  </a:solidFill>
                </a:ln>
                <a:solidFill>
                  <a:srgbClr val="3F4042"/>
                </a:solidFill>
                <a:latin typeface="Segoe UI"/>
                <a:cs typeface="Segoe UI Light" panose="020B0502040204020203" pitchFamily="34" charset="0"/>
              </a:rPr>
            </a:br>
            <a:r>
              <a:rPr lang="en-US" sz="1632" kern="0" dirty="0">
                <a:ln>
                  <a:solidFill>
                    <a:srgbClr val="7F57A1">
                      <a:alpha val="0"/>
                    </a:srgbClr>
                  </a:solidFill>
                </a:ln>
                <a:solidFill>
                  <a:srgbClr val="3F4042"/>
                </a:solidFill>
                <a:latin typeface="Segoe UI"/>
                <a:cs typeface="Segoe UI Light" panose="020B0502040204020203" pitchFamily="34" charset="0"/>
              </a:rPr>
              <a:t>and user data on Windows Virtual Desktop resources and rapidly provisioning updates</a:t>
            </a:r>
          </a:p>
        </p:txBody>
      </p:sp>
      <p:sp>
        <p:nvSpPr>
          <p:cNvPr id="27" name="TextBox 26">
            <a:extLst>
              <a:ext uri="{FF2B5EF4-FFF2-40B4-BE49-F238E27FC236}">
                <a16:creationId xmlns:a16="http://schemas.microsoft.com/office/drawing/2014/main" id="{04910685-C662-6749-A006-FF7539B07D46}"/>
              </a:ext>
            </a:extLst>
          </p:cNvPr>
          <p:cNvSpPr txBox="1"/>
          <p:nvPr/>
        </p:nvSpPr>
        <p:spPr>
          <a:xfrm>
            <a:off x="2523289" y="4175549"/>
            <a:ext cx="2779781" cy="1806496"/>
          </a:xfrm>
          <a:prstGeom prst="rect">
            <a:avLst/>
          </a:prstGeom>
          <a:noFill/>
        </p:spPr>
        <p:txBody>
          <a:bodyPr wrap="square" rtlCol="0" anchor="t">
            <a:noAutofit/>
          </a:bodyPr>
          <a:lstStyle/>
          <a:p>
            <a:pPr defTabSz="1109735">
              <a:spcAft>
                <a:spcPts val="408"/>
              </a:spcAft>
              <a:defRPr/>
            </a:pPr>
            <a:r>
              <a:rPr lang="en-US" b="1" dirty="0">
                <a:solidFill>
                  <a:prstClr val="black"/>
                </a:solidFill>
                <a:latin typeface="Segoe UI"/>
                <a:cs typeface="Segoe UI Light" panose="020B0502040204020203" pitchFamily="34" charset="0"/>
              </a:rPr>
              <a:t>Hybrid Cloud Journey</a:t>
            </a:r>
          </a:p>
          <a:p>
            <a:pPr defTabSz="1109735">
              <a:spcAft>
                <a:spcPts val="408"/>
              </a:spcAft>
              <a:defRPr/>
            </a:pPr>
            <a:r>
              <a:rPr lang="en-US" sz="1632" kern="0" dirty="0">
                <a:ln>
                  <a:solidFill>
                    <a:srgbClr val="7F57A1">
                      <a:alpha val="0"/>
                    </a:srgbClr>
                  </a:solidFill>
                </a:ln>
                <a:solidFill>
                  <a:srgbClr val="3F4042"/>
                </a:solidFill>
                <a:latin typeface="Segoe UI"/>
                <a:cs typeface="Segoe UI Light" panose="020B0502040204020203" pitchFamily="34" charset="0"/>
              </a:rPr>
              <a:t>Accelerate the move to Azure for on-prem customers by enabling management of on-prem and Windows Virtual Desktop workloads from one console</a:t>
            </a:r>
          </a:p>
        </p:txBody>
      </p:sp>
      <p:sp>
        <p:nvSpPr>
          <p:cNvPr id="28" name="Text Placeholder 3">
            <a:extLst>
              <a:ext uri="{FF2B5EF4-FFF2-40B4-BE49-F238E27FC236}">
                <a16:creationId xmlns:a16="http://schemas.microsoft.com/office/drawing/2014/main" id="{CB1D5134-BEF2-43C0-A05B-525E8658DAE0}"/>
              </a:ext>
            </a:extLst>
          </p:cNvPr>
          <p:cNvSpPr txBox="1">
            <a:spLocks/>
          </p:cNvSpPr>
          <p:nvPr/>
        </p:nvSpPr>
        <p:spPr bwMode="gray">
          <a:xfrm>
            <a:off x="597749" y="1290723"/>
            <a:ext cx="11502107" cy="259298"/>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defTabSz="932418">
              <a:spcBef>
                <a:spcPts val="1428"/>
              </a:spcBef>
            </a:pPr>
            <a:r>
              <a:rPr lang="en-US" sz="1836" spc="-31">
                <a:solidFill>
                  <a:srgbClr val="000000"/>
                </a:solidFill>
                <a:latin typeface="Segoe UI Light" panose="020B0502040204020203" pitchFamily="34" charset="0"/>
                <a:cs typeface="Segoe UI Light" panose="020B0502040204020203" pitchFamily="34" charset="0"/>
              </a:rPr>
              <a:t>Delivering enterprise value and unified management around Windows Virtual Desktop</a:t>
            </a:r>
          </a:p>
        </p:txBody>
      </p:sp>
      <p:grpSp>
        <p:nvGrpSpPr>
          <p:cNvPr id="55" name="Group 54">
            <a:extLst>
              <a:ext uri="{FF2B5EF4-FFF2-40B4-BE49-F238E27FC236}">
                <a16:creationId xmlns:a16="http://schemas.microsoft.com/office/drawing/2014/main" id="{2316DDE4-EA94-4BD9-AE9C-4E15909DED9E}"/>
              </a:ext>
            </a:extLst>
          </p:cNvPr>
          <p:cNvGrpSpPr/>
          <p:nvPr/>
        </p:nvGrpSpPr>
        <p:grpSpPr>
          <a:xfrm>
            <a:off x="7155239" y="1830203"/>
            <a:ext cx="584019" cy="866358"/>
            <a:chOff x="7153456" y="1918948"/>
            <a:chExt cx="449369" cy="666614"/>
          </a:xfrm>
        </p:grpSpPr>
        <p:grpSp>
          <p:nvGrpSpPr>
            <p:cNvPr id="47" name="Group 46" descr="storage">
              <a:extLst>
                <a:ext uri="{FF2B5EF4-FFF2-40B4-BE49-F238E27FC236}">
                  <a16:creationId xmlns:a16="http://schemas.microsoft.com/office/drawing/2014/main" id="{40750C0B-A960-4AF7-817A-5F7FD361AEBA}"/>
                </a:ext>
              </a:extLst>
            </p:cNvPr>
            <p:cNvGrpSpPr>
              <a:grpSpLocks noChangeAspect="1"/>
            </p:cNvGrpSpPr>
            <p:nvPr/>
          </p:nvGrpSpPr>
          <p:grpSpPr>
            <a:xfrm>
              <a:off x="7153456" y="2096747"/>
              <a:ext cx="449369" cy="488815"/>
              <a:chOff x="4501240" y="2176494"/>
              <a:chExt cx="344605" cy="374856"/>
            </a:xfrm>
          </p:grpSpPr>
          <p:sp>
            <p:nvSpPr>
              <p:cNvPr id="48" name="Freeform 5">
                <a:extLst>
                  <a:ext uri="{FF2B5EF4-FFF2-40B4-BE49-F238E27FC236}">
                    <a16:creationId xmlns:a16="http://schemas.microsoft.com/office/drawing/2014/main" id="{0C063411-3F48-4515-8166-9585EB300F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9" name="Freeform 6">
                <a:extLst>
                  <a:ext uri="{FF2B5EF4-FFF2-40B4-BE49-F238E27FC236}">
                    <a16:creationId xmlns:a16="http://schemas.microsoft.com/office/drawing/2014/main" id="{F836A62E-A87E-460F-8C27-9A300A2556CE}"/>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0" name="Freeform 7">
                <a:extLst>
                  <a:ext uri="{FF2B5EF4-FFF2-40B4-BE49-F238E27FC236}">
                    <a16:creationId xmlns:a16="http://schemas.microsoft.com/office/drawing/2014/main" id="{F063CAA4-9BD7-48BE-B8DA-DCF9DDC475D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1" name="Freeform 8">
                <a:extLst>
                  <a:ext uri="{FF2B5EF4-FFF2-40B4-BE49-F238E27FC236}">
                    <a16:creationId xmlns:a16="http://schemas.microsoft.com/office/drawing/2014/main" id="{56702F32-81D9-4B35-B08E-2D4E6399827B}"/>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4" name="Freeform 11">
              <a:extLst>
                <a:ext uri="{FF2B5EF4-FFF2-40B4-BE49-F238E27FC236}">
                  <a16:creationId xmlns:a16="http://schemas.microsoft.com/office/drawing/2014/main" id="{2DFE7DF6-467D-46D5-8CB7-10FD8F47F035}"/>
                </a:ext>
              </a:extLst>
            </p:cNvPr>
            <p:cNvSpPr>
              <a:spLocks/>
            </p:cNvSpPr>
            <p:nvPr/>
          </p:nvSpPr>
          <p:spPr bwMode="auto">
            <a:xfrm>
              <a:off x="7274953" y="1918948"/>
              <a:ext cx="292100" cy="238125"/>
            </a:xfrm>
            <a:custGeom>
              <a:avLst/>
              <a:gdLst>
                <a:gd name="T0" fmla="*/ 37 w 103"/>
                <a:gd name="T1" fmla="*/ 84 h 84"/>
                <a:gd name="T2" fmla="*/ 36 w 103"/>
                <a:gd name="T3" fmla="*/ 83 h 84"/>
                <a:gd name="T4" fmla="*/ 0 w 103"/>
                <a:gd name="T5" fmla="*/ 47 h 84"/>
                <a:gd name="T6" fmla="*/ 0 w 103"/>
                <a:gd name="T7" fmla="*/ 45 h 84"/>
                <a:gd name="T8" fmla="*/ 15 w 103"/>
                <a:gd name="T9" fmla="*/ 29 h 84"/>
                <a:gd name="T10" fmla="*/ 17 w 103"/>
                <a:gd name="T11" fmla="*/ 28 h 84"/>
                <a:gd name="T12" fmla="*/ 18 w 103"/>
                <a:gd name="T13" fmla="*/ 29 h 84"/>
                <a:gd name="T14" fmla="*/ 37 w 103"/>
                <a:gd name="T15" fmla="*/ 48 h 84"/>
                <a:gd name="T16" fmla="*/ 85 w 103"/>
                <a:gd name="T17" fmla="*/ 0 h 84"/>
                <a:gd name="T18" fmla="*/ 87 w 103"/>
                <a:gd name="T19" fmla="*/ 0 h 84"/>
                <a:gd name="T20" fmla="*/ 103 w 103"/>
                <a:gd name="T21" fmla="*/ 16 h 84"/>
                <a:gd name="T22" fmla="*/ 103 w 103"/>
                <a:gd name="T23" fmla="*/ 17 h 84"/>
                <a:gd name="T24" fmla="*/ 103 w 103"/>
                <a:gd name="T25" fmla="*/ 18 h 84"/>
                <a:gd name="T26" fmla="*/ 38 w 103"/>
                <a:gd name="T27" fmla="*/ 83 h 84"/>
                <a:gd name="T28" fmla="*/ 37 w 103"/>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37" y="84"/>
                  </a:moveTo>
                  <a:cubicBezTo>
                    <a:pt x="36" y="84"/>
                    <a:pt x="36" y="84"/>
                    <a:pt x="36" y="83"/>
                  </a:cubicBezTo>
                  <a:cubicBezTo>
                    <a:pt x="0" y="47"/>
                    <a:pt x="0" y="47"/>
                    <a:pt x="0" y="47"/>
                  </a:cubicBezTo>
                  <a:cubicBezTo>
                    <a:pt x="0" y="47"/>
                    <a:pt x="0" y="46"/>
                    <a:pt x="0" y="45"/>
                  </a:cubicBezTo>
                  <a:cubicBezTo>
                    <a:pt x="15" y="29"/>
                    <a:pt x="15" y="29"/>
                    <a:pt x="15" y="29"/>
                  </a:cubicBezTo>
                  <a:cubicBezTo>
                    <a:pt x="16" y="28"/>
                    <a:pt x="16" y="28"/>
                    <a:pt x="17" y="28"/>
                  </a:cubicBezTo>
                  <a:cubicBezTo>
                    <a:pt x="17" y="28"/>
                    <a:pt x="17" y="28"/>
                    <a:pt x="18" y="29"/>
                  </a:cubicBezTo>
                  <a:cubicBezTo>
                    <a:pt x="37" y="48"/>
                    <a:pt x="37" y="48"/>
                    <a:pt x="37" y="48"/>
                  </a:cubicBezTo>
                  <a:cubicBezTo>
                    <a:pt x="85" y="0"/>
                    <a:pt x="85" y="0"/>
                    <a:pt x="85" y="0"/>
                  </a:cubicBezTo>
                  <a:cubicBezTo>
                    <a:pt x="86" y="0"/>
                    <a:pt x="87" y="0"/>
                    <a:pt x="87" y="0"/>
                  </a:cubicBezTo>
                  <a:cubicBezTo>
                    <a:pt x="103" y="16"/>
                    <a:pt x="103" y="16"/>
                    <a:pt x="103" y="16"/>
                  </a:cubicBezTo>
                  <a:cubicBezTo>
                    <a:pt x="103" y="16"/>
                    <a:pt x="103" y="16"/>
                    <a:pt x="103" y="17"/>
                  </a:cubicBezTo>
                  <a:cubicBezTo>
                    <a:pt x="103" y="17"/>
                    <a:pt x="103" y="18"/>
                    <a:pt x="103" y="18"/>
                  </a:cubicBezTo>
                  <a:cubicBezTo>
                    <a:pt x="38" y="83"/>
                    <a:pt x="38" y="83"/>
                    <a:pt x="38" y="83"/>
                  </a:cubicBezTo>
                  <a:cubicBezTo>
                    <a:pt x="38" y="84"/>
                    <a:pt x="37" y="84"/>
                    <a:pt x="37" y="84"/>
                  </a:cubicBezTo>
                  <a:close/>
                </a:path>
              </a:pathLst>
            </a:custGeom>
            <a:solidFill>
              <a:schemeClr val="accent1"/>
            </a:solidFill>
            <a:ln>
              <a:solidFill>
                <a:schemeClr val="bg1"/>
              </a:solidFill>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6" name="Group 4">
            <a:extLst>
              <a:ext uri="{FF2B5EF4-FFF2-40B4-BE49-F238E27FC236}">
                <a16:creationId xmlns:a16="http://schemas.microsoft.com/office/drawing/2014/main" id="{8C848D18-9DE8-4977-939F-7A8F77771B9C}"/>
              </a:ext>
            </a:extLst>
          </p:cNvPr>
          <p:cNvGrpSpPr>
            <a:grpSpLocks noChangeAspect="1"/>
          </p:cNvGrpSpPr>
          <p:nvPr/>
        </p:nvGrpSpPr>
        <p:grpSpPr bwMode="auto">
          <a:xfrm>
            <a:off x="1155466" y="4199871"/>
            <a:ext cx="1138229" cy="906698"/>
            <a:chOff x="745" y="2671"/>
            <a:chExt cx="703" cy="560"/>
          </a:xfrm>
        </p:grpSpPr>
        <p:sp>
          <p:nvSpPr>
            <p:cNvPr id="57" name="AutoShape 3">
              <a:extLst>
                <a:ext uri="{FF2B5EF4-FFF2-40B4-BE49-F238E27FC236}">
                  <a16:creationId xmlns:a16="http://schemas.microsoft.com/office/drawing/2014/main" id="{2FDB7ED7-7B6F-41A1-A8AC-4A701E82D684}"/>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8" name="Freeform 5">
              <a:extLst>
                <a:ext uri="{FF2B5EF4-FFF2-40B4-BE49-F238E27FC236}">
                  <a16:creationId xmlns:a16="http://schemas.microsoft.com/office/drawing/2014/main" id="{7CF9B964-8916-43D6-B6CE-49909B6CAA72}"/>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9" name="Freeform 6">
              <a:extLst>
                <a:ext uri="{FF2B5EF4-FFF2-40B4-BE49-F238E27FC236}">
                  <a16:creationId xmlns:a16="http://schemas.microsoft.com/office/drawing/2014/main" id="{26321A11-2514-4405-8591-7F90B3E9687A}"/>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0" name="Line 7">
              <a:extLst>
                <a:ext uri="{FF2B5EF4-FFF2-40B4-BE49-F238E27FC236}">
                  <a16:creationId xmlns:a16="http://schemas.microsoft.com/office/drawing/2014/main" id="{4A27394F-49E8-4547-94CF-E5E7F05781E1}"/>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8">
              <a:extLst>
                <a:ext uri="{FF2B5EF4-FFF2-40B4-BE49-F238E27FC236}">
                  <a16:creationId xmlns:a16="http://schemas.microsoft.com/office/drawing/2014/main" id="{FBAFA48E-4AE0-4A4A-BC7A-675C8D9A0D49}"/>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2" name="Oval 9">
              <a:extLst>
                <a:ext uri="{FF2B5EF4-FFF2-40B4-BE49-F238E27FC236}">
                  <a16:creationId xmlns:a16="http://schemas.microsoft.com/office/drawing/2014/main" id="{BFE03987-6F27-4276-A7DC-9CBEC4BF55BF}"/>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3" name="Oval 10">
              <a:extLst>
                <a:ext uri="{FF2B5EF4-FFF2-40B4-BE49-F238E27FC236}">
                  <a16:creationId xmlns:a16="http://schemas.microsoft.com/office/drawing/2014/main" id="{E00E52F3-0359-4749-97EA-13B58407AC72}"/>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4" name="Oval 11">
              <a:extLst>
                <a:ext uri="{FF2B5EF4-FFF2-40B4-BE49-F238E27FC236}">
                  <a16:creationId xmlns:a16="http://schemas.microsoft.com/office/drawing/2014/main" id="{DB6081D9-D065-470B-A7DF-C8736B6ABB4F}"/>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65" name="Group 4">
            <a:extLst>
              <a:ext uri="{FF2B5EF4-FFF2-40B4-BE49-F238E27FC236}">
                <a16:creationId xmlns:a16="http://schemas.microsoft.com/office/drawing/2014/main" id="{25576AB6-5A5E-4D3E-83EC-8A075417850C}"/>
              </a:ext>
            </a:extLst>
          </p:cNvPr>
          <p:cNvGrpSpPr>
            <a:grpSpLocks noChangeAspect="1"/>
          </p:cNvGrpSpPr>
          <p:nvPr/>
        </p:nvGrpSpPr>
        <p:grpSpPr bwMode="auto">
          <a:xfrm>
            <a:off x="6875904" y="4199871"/>
            <a:ext cx="1138229" cy="906698"/>
            <a:chOff x="745" y="2671"/>
            <a:chExt cx="703" cy="560"/>
          </a:xfrm>
        </p:grpSpPr>
        <p:sp>
          <p:nvSpPr>
            <p:cNvPr id="66" name="AutoShape 3">
              <a:extLst>
                <a:ext uri="{FF2B5EF4-FFF2-40B4-BE49-F238E27FC236}">
                  <a16:creationId xmlns:a16="http://schemas.microsoft.com/office/drawing/2014/main" id="{29D7E65A-0E37-4B2A-97F8-63ED2F898E8F}"/>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7" name="Freeform 5">
              <a:extLst>
                <a:ext uri="{FF2B5EF4-FFF2-40B4-BE49-F238E27FC236}">
                  <a16:creationId xmlns:a16="http://schemas.microsoft.com/office/drawing/2014/main" id="{BD38202D-8057-4EC4-8086-D25395162F1A}"/>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8" name="Freeform 6">
              <a:extLst>
                <a:ext uri="{FF2B5EF4-FFF2-40B4-BE49-F238E27FC236}">
                  <a16:creationId xmlns:a16="http://schemas.microsoft.com/office/drawing/2014/main" id="{484BC504-CB4F-43C7-8E0B-D8FC9DC25611}"/>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9" name="Line 7">
              <a:extLst>
                <a:ext uri="{FF2B5EF4-FFF2-40B4-BE49-F238E27FC236}">
                  <a16:creationId xmlns:a16="http://schemas.microsoft.com/office/drawing/2014/main" id="{678B4A71-D4BA-4A0E-9653-A0D70D4BBAC7}"/>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0" name="Freeform 8">
              <a:extLst>
                <a:ext uri="{FF2B5EF4-FFF2-40B4-BE49-F238E27FC236}">
                  <a16:creationId xmlns:a16="http://schemas.microsoft.com/office/drawing/2014/main" id="{272140C1-A9B2-400A-B08F-EC231598EA81}"/>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1" name="Oval 9">
              <a:extLst>
                <a:ext uri="{FF2B5EF4-FFF2-40B4-BE49-F238E27FC236}">
                  <a16:creationId xmlns:a16="http://schemas.microsoft.com/office/drawing/2014/main" id="{63839F38-EBAC-48F3-97D6-2E13D4E6E819}"/>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2" name="Oval 10">
              <a:extLst>
                <a:ext uri="{FF2B5EF4-FFF2-40B4-BE49-F238E27FC236}">
                  <a16:creationId xmlns:a16="http://schemas.microsoft.com/office/drawing/2014/main" id="{2CA3EE27-8C34-48DE-B97A-3319006635B5}"/>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Oval 11">
              <a:extLst>
                <a:ext uri="{FF2B5EF4-FFF2-40B4-BE49-F238E27FC236}">
                  <a16:creationId xmlns:a16="http://schemas.microsoft.com/office/drawing/2014/main" id="{5026C947-2C87-4110-869B-88502776CE60}"/>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spTree>
    <p:extLst>
      <p:ext uri="{BB962C8B-B14F-4D97-AF65-F5344CB8AC3E}">
        <p14:creationId xmlns:p14="http://schemas.microsoft.com/office/powerpoint/2010/main" val="25647848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descr="monitor, desktop">
            <a:extLst>
              <a:ext uri="{FF2B5EF4-FFF2-40B4-BE49-F238E27FC236}">
                <a16:creationId xmlns:a16="http://schemas.microsoft.com/office/drawing/2014/main" id="{B133BACB-6A11-4872-BF2B-27A57CD7B620}"/>
              </a:ext>
            </a:extLst>
          </p:cNvPr>
          <p:cNvGrpSpPr/>
          <p:nvPr/>
        </p:nvGrpSpPr>
        <p:grpSpPr>
          <a:xfrm>
            <a:off x="6918121" y="3131500"/>
            <a:ext cx="663493" cy="540718"/>
            <a:chOff x="4233864" y="1827214"/>
            <a:chExt cx="403225" cy="328613"/>
          </a:xfrm>
        </p:grpSpPr>
        <p:sp>
          <p:nvSpPr>
            <p:cNvPr id="95" name="Freeform 53">
              <a:extLst>
                <a:ext uri="{FF2B5EF4-FFF2-40B4-BE49-F238E27FC236}">
                  <a16:creationId xmlns:a16="http://schemas.microsoft.com/office/drawing/2014/main" id="{46EBFDEF-61B3-46D6-AB4A-662B2957049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6" name="Freeform 54">
              <a:extLst>
                <a:ext uri="{FF2B5EF4-FFF2-40B4-BE49-F238E27FC236}">
                  <a16:creationId xmlns:a16="http://schemas.microsoft.com/office/drawing/2014/main" id="{5D5EF9D4-858C-4559-8E98-DC9C0C87E9F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8" name="Freeform 173">
              <a:extLst>
                <a:ext uri="{FF2B5EF4-FFF2-40B4-BE49-F238E27FC236}">
                  <a16:creationId xmlns:a16="http://schemas.microsoft.com/office/drawing/2014/main" id="{9AA3C2F5-0DD2-4986-9C5A-9DD19F8D9D24}"/>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88" name="Group 87" descr="monitor, desktop">
            <a:extLst>
              <a:ext uri="{FF2B5EF4-FFF2-40B4-BE49-F238E27FC236}">
                <a16:creationId xmlns:a16="http://schemas.microsoft.com/office/drawing/2014/main" id="{F43D6A50-EEC6-441D-A6FC-FB2D270907BA}"/>
              </a:ext>
            </a:extLst>
          </p:cNvPr>
          <p:cNvGrpSpPr/>
          <p:nvPr/>
        </p:nvGrpSpPr>
        <p:grpSpPr>
          <a:xfrm>
            <a:off x="6913984" y="4104652"/>
            <a:ext cx="663493" cy="540718"/>
            <a:chOff x="4233864" y="1827214"/>
            <a:chExt cx="403225" cy="328613"/>
          </a:xfrm>
        </p:grpSpPr>
        <p:sp>
          <p:nvSpPr>
            <p:cNvPr id="89" name="Freeform 53">
              <a:extLst>
                <a:ext uri="{FF2B5EF4-FFF2-40B4-BE49-F238E27FC236}">
                  <a16:creationId xmlns:a16="http://schemas.microsoft.com/office/drawing/2014/main" id="{9E56F6CD-DC89-4240-8CC2-F3EB2685B60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2" name="Freeform 54">
              <a:extLst>
                <a:ext uri="{FF2B5EF4-FFF2-40B4-BE49-F238E27FC236}">
                  <a16:creationId xmlns:a16="http://schemas.microsoft.com/office/drawing/2014/main" id="{00E78FBD-FAE3-46B0-9B7B-64B0920C7AC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3" name="Freeform 173">
              <a:extLst>
                <a:ext uri="{FF2B5EF4-FFF2-40B4-BE49-F238E27FC236}">
                  <a16:creationId xmlns:a16="http://schemas.microsoft.com/office/drawing/2014/main" id="{0BA65C86-D17D-48ED-B6ED-15285525A4B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48" name="Subtitle 3">
            <a:extLst>
              <a:ext uri="{FF2B5EF4-FFF2-40B4-BE49-F238E27FC236}">
                <a16:creationId xmlns:a16="http://schemas.microsoft.com/office/drawing/2014/main" id="{424703E5-093B-40CD-ACFA-ED806E3DB64F}"/>
              </a:ext>
            </a:extLst>
          </p:cNvPr>
          <p:cNvSpPr txBox="1">
            <a:spLocks/>
          </p:cNvSpPr>
          <p:nvPr/>
        </p:nvSpPr>
        <p:spPr>
          <a:xfrm>
            <a:off x="545754" y="1036706"/>
            <a:ext cx="8910690" cy="5666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836">
                <a:solidFill>
                  <a:srgbClr val="000000"/>
                </a:solidFill>
                <a:latin typeface="Segoe UI" panose="020B0502040204020203" pitchFamily="34" charset="0"/>
              </a:rPr>
              <a:t>Extending Windows Virtual Desktop capabilities to Horizon Cloud </a:t>
            </a:r>
          </a:p>
        </p:txBody>
      </p:sp>
      <p:sp>
        <p:nvSpPr>
          <p:cNvPr id="49" name="TextBox 48">
            <a:extLst>
              <a:ext uri="{FF2B5EF4-FFF2-40B4-BE49-F238E27FC236}">
                <a16:creationId xmlns:a16="http://schemas.microsoft.com/office/drawing/2014/main" id="{7C6D338E-1BD7-476B-ABA3-4143C21AACA4}"/>
              </a:ext>
            </a:extLst>
          </p:cNvPr>
          <p:cNvSpPr txBox="1"/>
          <p:nvPr/>
        </p:nvSpPr>
        <p:spPr>
          <a:xfrm>
            <a:off x="3886796" y="6085750"/>
            <a:ext cx="4833927" cy="384205"/>
          </a:xfrm>
          <a:prstGeom prst="rect">
            <a:avLst/>
          </a:prstGeom>
          <a:noFill/>
        </p:spPr>
        <p:txBody>
          <a:bodyPr wrap="square" lIns="0" tIns="0" rIns="0" bIns="0" rtlCol="0">
            <a:spAutoFit/>
          </a:bodyPr>
          <a:lstStyle/>
          <a:p>
            <a:pPr algn="ctr" defTabSz="1242912" fontAlgn="base">
              <a:spcBef>
                <a:spcPct val="0"/>
              </a:spcBef>
              <a:spcAft>
                <a:spcPct val="0"/>
              </a:spcAft>
              <a:defRPr/>
            </a:pPr>
            <a:r>
              <a:rPr lang="en-US" sz="2448">
                <a:solidFill>
                  <a:srgbClr val="000000"/>
                </a:solidFill>
                <a:latin typeface="Segoe UI "/>
                <a:ea typeface="ＭＳ Ｐゴシック" pitchFamily="34" charset="-128"/>
                <a:cs typeface="Segoe UI Light" panose="020B0502040204020203" pitchFamily="34" charset="0"/>
              </a:rPr>
              <a:t>Windows Virtual Desktop</a:t>
            </a:r>
          </a:p>
        </p:txBody>
      </p:sp>
      <p:sp>
        <p:nvSpPr>
          <p:cNvPr id="50" name="TextBox 49">
            <a:extLst>
              <a:ext uri="{FF2B5EF4-FFF2-40B4-BE49-F238E27FC236}">
                <a16:creationId xmlns:a16="http://schemas.microsoft.com/office/drawing/2014/main" id="{2E790713-B4B7-49D2-ABC3-77159F514228}"/>
              </a:ext>
            </a:extLst>
          </p:cNvPr>
          <p:cNvSpPr txBox="1"/>
          <p:nvPr/>
        </p:nvSpPr>
        <p:spPr>
          <a:xfrm>
            <a:off x="3024622" y="4081769"/>
            <a:ext cx="2819123"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Global brokering with </a:t>
            </a:r>
            <a:br>
              <a:rPr lang="en-US" sz="1632">
                <a:solidFill>
                  <a:srgbClr val="000000"/>
                </a:solidFill>
                <a:latin typeface="Segoe UI "/>
                <a:ea typeface="ＭＳ Ｐゴシック" pitchFamily="34" charset="-128"/>
                <a:cs typeface="Segoe UI Light" panose="020B0502040204020203" pitchFamily="34" charset="0"/>
              </a:rPr>
            </a:br>
            <a:r>
              <a:rPr lang="en-US" sz="1632">
                <a:solidFill>
                  <a:srgbClr val="000000"/>
                </a:solidFill>
                <a:latin typeface="Segoe UI "/>
                <a:ea typeface="ＭＳ Ｐゴシック" pitchFamily="34" charset="-128"/>
                <a:cs typeface="Segoe UI Light" panose="020B0502040204020203" pitchFamily="34" charset="0"/>
              </a:rPr>
              <a:t>cloud-optimized architecture</a:t>
            </a:r>
          </a:p>
        </p:txBody>
      </p:sp>
      <p:sp>
        <p:nvSpPr>
          <p:cNvPr id="51" name="TextBox 50">
            <a:extLst>
              <a:ext uri="{FF2B5EF4-FFF2-40B4-BE49-F238E27FC236}">
                <a16:creationId xmlns:a16="http://schemas.microsoft.com/office/drawing/2014/main" id="{80366160-FFA8-40D7-B793-1E7B41EC8C79}"/>
              </a:ext>
            </a:extLst>
          </p:cNvPr>
          <p:cNvSpPr txBox="1"/>
          <p:nvPr/>
        </p:nvSpPr>
        <p:spPr>
          <a:xfrm>
            <a:off x="7846683" y="3083260"/>
            <a:ext cx="261647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Enhanced user environment management</a:t>
            </a:r>
          </a:p>
        </p:txBody>
      </p:sp>
      <p:sp>
        <p:nvSpPr>
          <p:cNvPr id="52" name="TextBox 51">
            <a:extLst>
              <a:ext uri="{FF2B5EF4-FFF2-40B4-BE49-F238E27FC236}">
                <a16:creationId xmlns:a16="http://schemas.microsoft.com/office/drawing/2014/main" id="{EF63E900-3C0F-4723-A36C-AFD003287CA7}"/>
              </a:ext>
            </a:extLst>
          </p:cNvPr>
          <p:cNvSpPr txBox="1"/>
          <p:nvPr/>
        </p:nvSpPr>
        <p:spPr>
          <a:xfrm>
            <a:off x="7846682" y="4081769"/>
            <a:ext cx="254728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Flexible desktop options and configurations</a:t>
            </a:r>
          </a:p>
        </p:txBody>
      </p:sp>
      <p:sp>
        <p:nvSpPr>
          <p:cNvPr id="53" name="TextBox 52">
            <a:extLst>
              <a:ext uri="{FF2B5EF4-FFF2-40B4-BE49-F238E27FC236}">
                <a16:creationId xmlns:a16="http://schemas.microsoft.com/office/drawing/2014/main" id="{86F7272D-9FAC-4B61-9E1E-EE2DD2842105}"/>
              </a:ext>
            </a:extLst>
          </p:cNvPr>
          <p:cNvSpPr txBox="1"/>
          <p:nvPr/>
        </p:nvSpPr>
        <p:spPr>
          <a:xfrm>
            <a:off x="3024622" y="3083260"/>
            <a:ext cx="3081937"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Broad endpoint support with enhanced remote experience</a:t>
            </a:r>
          </a:p>
        </p:txBody>
      </p:sp>
      <p:sp>
        <p:nvSpPr>
          <p:cNvPr id="54" name="Freeform 6">
            <a:extLst>
              <a:ext uri="{FF2B5EF4-FFF2-40B4-BE49-F238E27FC236}">
                <a16:creationId xmlns:a16="http://schemas.microsoft.com/office/drawing/2014/main" id="{726C278E-9B3B-43C0-84D7-86261E97510C}"/>
              </a:ext>
            </a:extLst>
          </p:cNvPr>
          <p:cNvSpPr>
            <a:spLocks noChangeAspect="1"/>
          </p:cNvSpPr>
          <p:nvPr/>
        </p:nvSpPr>
        <p:spPr bwMode="auto">
          <a:xfrm>
            <a:off x="5419174" y="1565495"/>
            <a:ext cx="1778923" cy="1153616"/>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solidFill>
            <a:srgbClr val="50E6FF"/>
          </a:solidFill>
          <a:ln w="28575">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8" name="Group 27">
            <a:extLst>
              <a:ext uri="{FF2B5EF4-FFF2-40B4-BE49-F238E27FC236}">
                <a16:creationId xmlns:a16="http://schemas.microsoft.com/office/drawing/2014/main" id="{3F09AFEE-B073-44B1-BD17-DFBF92336051}"/>
              </a:ext>
            </a:extLst>
          </p:cNvPr>
          <p:cNvGrpSpPr/>
          <p:nvPr/>
        </p:nvGrpSpPr>
        <p:grpSpPr>
          <a:xfrm>
            <a:off x="5820427" y="2011695"/>
            <a:ext cx="885969" cy="455283"/>
            <a:chOff x="5705955" y="1972430"/>
            <a:chExt cx="868676" cy="446396"/>
          </a:xfrm>
        </p:grpSpPr>
        <p:sp>
          <p:nvSpPr>
            <p:cNvPr id="65" name="Freeform 5">
              <a:extLst>
                <a:ext uri="{FF2B5EF4-FFF2-40B4-BE49-F238E27FC236}">
                  <a16:creationId xmlns:a16="http://schemas.microsoft.com/office/drawing/2014/main" id="{AB2CF5F2-897B-4797-B2EB-A2FDC6B09565}"/>
                </a:ext>
              </a:extLst>
            </p:cNvPr>
            <p:cNvSpPr>
              <a:spLocks/>
            </p:cNvSpPr>
            <p:nvPr/>
          </p:nvSpPr>
          <p:spPr bwMode="auto">
            <a:xfrm>
              <a:off x="6040866" y="1978317"/>
              <a:ext cx="183154" cy="136058"/>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6" name="Freeform 6">
              <a:extLst>
                <a:ext uri="{FF2B5EF4-FFF2-40B4-BE49-F238E27FC236}">
                  <a16:creationId xmlns:a16="http://schemas.microsoft.com/office/drawing/2014/main" id="{9EC7BA1C-6AD8-4BA8-B476-08468BF2415A}"/>
                </a:ext>
              </a:extLst>
            </p:cNvPr>
            <p:cNvSpPr>
              <a:spLocks/>
            </p:cNvSpPr>
            <p:nvPr/>
          </p:nvSpPr>
          <p:spPr bwMode="auto">
            <a:xfrm>
              <a:off x="6356808" y="1978317"/>
              <a:ext cx="70645" cy="136058"/>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7" name="Freeform 7">
              <a:extLst>
                <a:ext uri="{FF2B5EF4-FFF2-40B4-BE49-F238E27FC236}">
                  <a16:creationId xmlns:a16="http://schemas.microsoft.com/office/drawing/2014/main" id="{89E43A4B-A531-40B5-8D6C-DA635D144ABC}"/>
                </a:ext>
              </a:extLst>
            </p:cNvPr>
            <p:cNvSpPr>
              <a:spLocks noEditPoints="1"/>
            </p:cNvSpPr>
            <p:nvPr/>
          </p:nvSpPr>
          <p:spPr bwMode="auto">
            <a:xfrm>
              <a:off x="6426145" y="1978317"/>
              <a:ext cx="115780" cy="137366"/>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8" name="Freeform 8">
              <a:extLst>
                <a:ext uri="{FF2B5EF4-FFF2-40B4-BE49-F238E27FC236}">
                  <a16:creationId xmlns:a16="http://schemas.microsoft.com/office/drawing/2014/main" id="{AC3E9F96-0624-4379-B660-3F7C6BAD84E3}"/>
                </a:ext>
              </a:extLst>
            </p:cNvPr>
            <p:cNvSpPr>
              <a:spLocks noEditPoints="1"/>
            </p:cNvSpPr>
            <p:nvPr/>
          </p:nvSpPr>
          <p:spPr bwMode="auto">
            <a:xfrm>
              <a:off x="6224021" y="1978317"/>
              <a:ext cx="110547" cy="137366"/>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9" name="Freeform 9">
              <a:extLst>
                <a:ext uri="{FF2B5EF4-FFF2-40B4-BE49-F238E27FC236}">
                  <a16:creationId xmlns:a16="http://schemas.microsoft.com/office/drawing/2014/main" id="{D11D7011-F1CC-44B9-8953-0D83F9C8675B}"/>
                </a:ext>
              </a:extLst>
            </p:cNvPr>
            <p:cNvSpPr>
              <a:spLocks/>
            </p:cNvSpPr>
            <p:nvPr/>
          </p:nvSpPr>
          <p:spPr bwMode="auto">
            <a:xfrm>
              <a:off x="5705955" y="1972430"/>
              <a:ext cx="327716" cy="14325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0" name="Freeform 10">
              <a:extLst>
                <a:ext uri="{FF2B5EF4-FFF2-40B4-BE49-F238E27FC236}">
                  <a16:creationId xmlns:a16="http://schemas.microsoft.com/office/drawing/2014/main" id="{7477ED00-CA15-4C74-8E67-F9A480D31C94}"/>
                </a:ext>
              </a:extLst>
            </p:cNvPr>
            <p:cNvSpPr>
              <a:spLocks noEditPoints="1"/>
            </p:cNvSpPr>
            <p:nvPr/>
          </p:nvSpPr>
          <p:spPr bwMode="auto">
            <a:xfrm>
              <a:off x="6543887" y="1978317"/>
              <a:ext cx="30744" cy="32052"/>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1" name="Freeform 11">
              <a:extLst>
                <a:ext uri="{FF2B5EF4-FFF2-40B4-BE49-F238E27FC236}">
                  <a16:creationId xmlns:a16="http://schemas.microsoft.com/office/drawing/2014/main" id="{C0B62807-D525-42CD-8A0E-B47D669D9FB5}"/>
                </a:ext>
              </a:extLst>
            </p:cNvPr>
            <p:cNvSpPr>
              <a:spLocks noEditPoints="1"/>
            </p:cNvSpPr>
            <p:nvPr/>
          </p:nvSpPr>
          <p:spPr bwMode="auto">
            <a:xfrm>
              <a:off x="6553699" y="1985512"/>
              <a:ext cx="12429" cy="15699"/>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2" name="Freeform 12">
              <a:extLst>
                <a:ext uri="{FF2B5EF4-FFF2-40B4-BE49-F238E27FC236}">
                  <a16:creationId xmlns:a16="http://schemas.microsoft.com/office/drawing/2014/main" id="{A6CD8430-BC0D-46F1-A2E8-22C33EB2C133}"/>
                </a:ext>
              </a:extLst>
            </p:cNvPr>
            <p:cNvSpPr>
              <a:spLocks/>
            </p:cNvSpPr>
            <p:nvPr/>
          </p:nvSpPr>
          <p:spPr bwMode="auto">
            <a:xfrm>
              <a:off x="5707263" y="2206313"/>
              <a:ext cx="834661"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solidFill>
              <a:schemeClr val="tx1"/>
            </a:solidFill>
            <a:ln w="9525">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0" name="Line 13">
              <a:extLst>
                <a:ext uri="{FF2B5EF4-FFF2-40B4-BE49-F238E27FC236}">
                  <a16:creationId xmlns:a16="http://schemas.microsoft.com/office/drawing/2014/main" id="{05CD8CE6-3D71-4DD4-B36C-A8EBC7F82455}"/>
                </a:ext>
              </a:extLst>
            </p:cNvPr>
            <p:cNvSpPr>
              <a:spLocks noChangeShapeType="1"/>
            </p:cNvSpPr>
            <p:nvPr/>
          </p:nvSpPr>
          <p:spPr bwMode="auto">
            <a:xfrm flipH="1">
              <a:off x="5707263" y="2206313"/>
              <a:ext cx="834661" cy="0"/>
            </a:xfrm>
            <a:prstGeom prst="line">
              <a:avLst/>
            </a:prstGeom>
            <a:solidFill>
              <a:srgbClr val="000000"/>
            </a:solidFill>
            <a:ln w="20638"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E4EC5443-A847-4D77-959E-33D33E8B1A2B}"/>
                </a:ext>
              </a:extLst>
            </p:cNvPr>
            <p:cNvGrpSpPr/>
            <p:nvPr/>
          </p:nvGrpSpPr>
          <p:grpSpPr>
            <a:xfrm>
              <a:off x="5718384" y="2318091"/>
              <a:ext cx="813729" cy="100735"/>
              <a:chOff x="5718384" y="2392377"/>
              <a:chExt cx="813729" cy="100735"/>
            </a:xfrm>
          </p:grpSpPr>
          <p:sp>
            <p:nvSpPr>
              <p:cNvPr id="91" name="Freeform 14">
                <a:extLst>
                  <a:ext uri="{FF2B5EF4-FFF2-40B4-BE49-F238E27FC236}">
                    <a16:creationId xmlns:a16="http://schemas.microsoft.com/office/drawing/2014/main" id="{B0B34314-B3E4-4BEC-920E-E75B6859950D}"/>
                  </a:ext>
                </a:extLst>
              </p:cNvPr>
              <p:cNvSpPr>
                <a:spLocks/>
              </p:cNvSpPr>
              <p:nvPr/>
            </p:nvSpPr>
            <p:spPr bwMode="auto">
              <a:xfrm>
                <a:off x="5718384" y="2398264"/>
                <a:ext cx="64758" cy="93540"/>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7" name="Freeform 15">
                <a:extLst>
                  <a:ext uri="{FF2B5EF4-FFF2-40B4-BE49-F238E27FC236}">
                    <a16:creationId xmlns:a16="http://schemas.microsoft.com/office/drawing/2014/main" id="{2DB0D570-4622-4C36-9603-C8611A0CB421}"/>
                  </a:ext>
                </a:extLst>
              </p:cNvPr>
              <p:cNvSpPr>
                <a:spLocks noEditPoints="1"/>
              </p:cNvSpPr>
              <p:nvPr/>
            </p:nvSpPr>
            <p:spPr bwMode="auto">
              <a:xfrm>
                <a:off x="5798840"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8" name="Freeform 16">
                <a:extLst>
                  <a:ext uri="{FF2B5EF4-FFF2-40B4-BE49-F238E27FC236}">
                    <a16:creationId xmlns:a16="http://schemas.microsoft.com/office/drawing/2014/main" id="{78DB39EA-F4EB-4FAF-8DC5-A500C296AA8C}"/>
                  </a:ext>
                </a:extLst>
              </p:cNvPr>
              <p:cNvSpPr>
                <a:spLocks/>
              </p:cNvSpPr>
              <p:nvPr/>
            </p:nvSpPr>
            <p:spPr bwMode="auto">
              <a:xfrm>
                <a:off x="5875373" y="2418542"/>
                <a:ext cx="35323" cy="73262"/>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9" name="Freeform 17">
                <a:extLst>
                  <a:ext uri="{FF2B5EF4-FFF2-40B4-BE49-F238E27FC236}">
                    <a16:creationId xmlns:a16="http://schemas.microsoft.com/office/drawing/2014/main" id="{10B90636-A276-41F9-9358-C5CD66ECC2DF}"/>
                  </a:ext>
                </a:extLst>
              </p:cNvPr>
              <p:cNvSpPr>
                <a:spLocks noEditPoints="1"/>
              </p:cNvSpPr>
              <p:nvPr/>
            </p:nvSpPr>
            <p:spPr bwMode="auto">
              <a:xfrm>
                <a:off x="5921816" y="2394994"/>
                <a:ext cx="15699" cy="9681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0" name="Freeform 18">
                <a:extLst>
                  <a:ext uri="{FF2B5EF4-FFF2-40B4-BE49-F238E27FC236}">
                    <a16:creationId xmlns:a16="http://schemas.microsoft.com/office/drawing/2014/main" id="{C2C13932-68FE-456D-9C86-21D0FCF21E98}"/>
                  </a:ext>
                </a:extLst>
              </p:cNvPr>
              <p:cNvSpPr>
                <a:spLocks/>
              </p:cNvSpPr>
              <p:nvPr/>
            </p:nvSpPr>
            <p:spPr bwMode="auto">
              <a:xfrm>
                <a:off x="5951251" y="2421812"/>
                <a:ext cx="51022" cy="69991"/>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1" name="Freeform 19">
                <a:extLst>
                  <a:ext uri="{FF2B5EF4-FFF2-40B4-BE49-F238E27FC236}">
                    <a16:creationId xmlns:a16="http://schemas.microsoft.com/office/drawing/2014/main" id="{9E8AA13A-9EB6-477A-A60C-3297F5338C74}"/>
                  </a:ext>
                </a:extLst>
              </p:cNvPr>
              <p:cNvSpPr>
                <a:spLocks noEditPoints="1"/>
              </p:cNvSpPr>
              <p:nvPr/>
            </p:nvSpPr>
            <p:spPr bwMode="auto">
              <a:xfrm>
                <a:off x="6012085"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2" name="Freeform 20">
                <a:extLst>
                  <a:ext uri="{FF2B5EF4-FFF2-40B4-BE49-F238E27FC236}">
                    <a16:creationId xmlns:a16="http://schemas.microsoft.com/office/drawing/2014/main" id="{71C1487D-9C73-4CD8-BB40-C83D94634375}"/>
                  </a:ext>
                </a:extLst>
              </p:cNvPr>
              <p:cNvSpPr>
                <a:spLocks/>
              </p:cNvSpPr>
              <p:nvPr/>
            </p:nvSpPr>
            <p:spPr bwMode="auto">
              <a:xfrm>
                <a:off x="6088617" y="2419850"/>
                <a:ext cx="53638" cy="71954"/>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3" name="Freeform 21">
                <a:extLst>
                  <a:ext uri="{FF2B5EF4-FFF2-40B4-BE49-F238E27FC236}">
                    <a16:creationId xmlns:a16="http://schemas.microsoft.com/office/drawing/2014/main" id="{2D206B47-7F1C-4229-A16B-1A5DCFE2C2CC}"/>
                  </a:ext>
                </a:extLst>
              </p:cNvPr>
              <p:cNvSpPr>
                <a:spLocks noEditPoints="1"/>
              </p:cNvSpPr>
              <p:nvPr/>
            </p:nvSpPr>
            <p:spPr bwMode="auto">
              <a:xfrm>
                <a:off x="6152067" y="2392377"/>
                <a:ext cx="24203" cy="26165"/>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4" name="Freeform 22">
                <a:extLst>
                  <a:ext uri="{FF2B5EF4-FFF2-40B4-BE49-F238E27FC236}">
                    <a16:creationId xmlns:a16="http://schemas.microsoft.com/office/drawing/2014/main" id="{7365D945-141A-42AD-AD13-A49E77AD5FD7}"/>
                  </a:ext>
                </a:extLst>
              </p:cNvPr>
              <p:cNvSpPr>
                <a:spLocks/>
              </p:cNvSpPr>
              <p:nvPr/>
            </p:nvSpPr>
            <p:spPr bwMode="auto">
              <a:xfrm>
                <a:off x="6217479" y="2396956"/>
                <a:ext cx="68683" cy="96156"/>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5" name="Rectangle 23">
                <a:extLst>
                  <a:ext uri="{FF2B5EF4-FFF2-40B4-BE49-F238E27FC236}">
                    <a16:creationId xmlns:a16="http://schemas.microsoft.com/office/drawing/2014/main" id="{C72B8AB4-DE7A-4E06-BC88-691C0A2FA8B4}"/>
                  </a:ext>
                </a:extLst>
              </p:cNvPr>
              <p:cNvSpPr>
                <a:spLocks noChangeArrowheads="1"/>
              </p:cNvSpPr>
              <p:nvPr/>
            </p:nvSpPr>
            <p:spPr bwMode="auto">
              <a:xfrm>
                <a:off x="6299245" y="2394994"/>
                <a:ext cx="13737" cy="96810"/>
              </a:xfrm>
              <a:prstGeom prst="rect">
                <a:avLst/>
              </a:prstGeom>
              <a:solidFill>
                <a:srgbClr val="000000"/>
              </a:solidFill>
              <a:ln w="9525">
                <a:noFill/>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6" name="Freeform 24">
                <a:extLst>
                  <a:ext uri="{FF2B5EF4-FFF2-40B4-BE49-F238E27FC236}">
                    <a16:creationId xmlns:a16="http://schemas.microsoft.com/office/drawing/2014/main" id="{215319E0-AD2D-44DD-B8D3-BA1A600DD655}"/>
                  </a:ext>
                </a:extLst>
              </p:cNvPr>
              <p:cNvSpPr>
                <a:spLocks noEditPoints="1"/>
              </p:cNvSpPr>
              <p:nvPr/>
            </p:nvSpPr>
            <p:spPr bwMode="auto">
              <a:xfrm>
                <a:off x="6327372" y="2419850"/>
                <a:ext cx="63450" cy="73262"/>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7" name="Freeform 25">
                <a:extLst>
                  <a:ext uri="{FF2B5EF4-FFF2-40B4-BE49-F238E27FC236}">
                    <a16:creationId xmlns:a16="http://schemas.microsoft.com/office/drawing/2014/main" id="{F48C8CE5-AE63-4EDA-B2E0-3844B5E9D36D}"/>
                  </a:ext>
                </a:extLst>
              </p:cNvPr>
              <p:cNvSpPr>
                <a:spLocks/>
              </p:cNvSpPr>
              <p:nvPr/>
            </p:nvSpPr>
            <p:spPr bwMode="auto">
              <a:xfrm>
                <a:off x="6403905" y="2421812"/>
                <a:ext cx="53638" cy="71300"/>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8" name="Freeform 26">
                <a:extLst>
                  <a:ext uri="{FF2B5EF4-FFF2-40B4-BE49-F238E27FC236}">
                    <a16:creationId xmlns:a16="http://schemas.microsoft.com/office/drawing/2014/main" id="{AF9809FF-91DB-4D2F-925D-2137E26B465A}"/>
                  </a:ext>
                </a:extLst>
              </p:cNvPr>
              <p:cNvSpPr>
                <a:spLocks noEditPoints="1"/>
              </p:cNvSpPr>
              <p:nvPr/>
            </p:nvSpPr>
            <p:spPr bwMode="auto">
              <a:xfrm>
                <a:off x="6471279" y="2394994"/>
                <a:ext cx="60834" cy="98118"/>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grpSp>
      <p:sp>
        <p:nvSpPr>
          <p:cNvPr id="109" name="TextBox 108">
            <a:extLst>
              <a:ext uri="{FF2B5EF4-FFF2-40B4-BE49-F238E27FC236}">
                <a16:creationId xmlns:a16="http://schemas.microsoft.com/office/drawing/2014/main" id="{3B9254AE-A08B-4874-A451-2CC1FE330521}"/>
              </a:ext>
            </a:extLst>
          </p:cNvPr>
          <p:cNvSpPr txBox="1"/>
          <p:nvPr/>
        </p:nvSpPr>
        <p:spPr>
          <a:xfrm>
            <a:off x="302462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Real-time audio video and peripheral support</a:t>
            </a:r>
          </a:p>
        </p:txBody>
      </p:sp>
      <p:cxnSp>
        <p:nvCxnSpPr>
          <p:cNvPr id="110" name="Straight Connector 109">
            <a:extLst>
              <a:ext uri="{FF2B5EF4-FFF2-40B4-BE49-F238E27FC236}">
                <a16:creationId xmlns:a16="http://schemas.microsoft.com/office/drawing/2014/main" id="{F2AE404A-5A5A-4281-879B-F7C00008ECD4}"/>
              </a:ext>
            </a:extLst>
          </p:cNvPr>
          <p:cNvCxnSpPr>
            <a:cxnSpLocks/>
          </p:cNvCxnSpPr>
          <p:nvPr/>
        </p:nvCxnSpPr>
        <p:spPr bwMode="gray">
          <a:xfrm>
            <a:off x="1846127" y="5926405"/>
            <a:ext cx="8640096"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AE8551F-702E-41CE-A7C1-991021184805}"/>
              </a:ext>
            </a:extLst>
          </p:cNvPr>
          <p:cNvSpPr txBox="1"/>
          <p:nvPr/>
        </p:nvSpPr>
        <p:spPr>
          <a:xfrm>
            <a:off x="784668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Hybrid environment support</a:t>
            </a:r>
          </a:p>
        </p:txBody>
      </p:sp>
      <p:cxnSp>
        <p:nvCxnSpPr>
          <p:cNvPr id="112" name="Straight Connector 111">
            <a:extLst>
              <a:ext uri="{FF2B5EF4-FFF2-40B4-BE49-F238E27FC236}">
                <a16:creationId xmlns:a16="http://schemas.microsoft.com/office/drawing/2014/main" id="{AF1F250C-6A55-439C-8CD2-805CBAFC6F05}"/>
              </a:ext>
            </a:extLst>
          </p:cNvPr>
          <p:cNvCxnSpPr>
            <a:cxnSpLocks/>
          </p:cNvCxnSpPr>
          <p:nvPr/>
        </p:nvCxnSpPr>
        <p:spPr bwMode="gray">
          <a:xfrm>
            <a:off x="1880093" y="2860901"/>
            <a:ext cx="8572164"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0CC27953-AE81-4F61-85FB-F5AE38D78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274" y="5124030"/>
            <a:ext cx="733292" cy="419869"/>
          </a:xfrm>
          <a:prstGeom prst="rect">
            <a:avLst/>
          </a:prstGeom>
        </p:spPr>
      </p:pic>
      <p:sp>
        <p:nvSpPr>
          <p:cNvPr id="2" name="Title 1">
            <a:extLst>
              <a:ext uri="{FF2B5EF4-FFF2-40B4-BE49-F238E27FC236}">
                <a16:creationId xmlns:a16="http://schemas.microsoft.com/office/drawing/2014/main" id="{E36B7666-C024-425A-8939-08506C024FDE}"/>
              </a:ext>
            </a:extLst>
          </p:cNvPr>
          <p:cNvSpPr>
            <a:spLocks noGrp="1"/>
          </p:cNvSpPr>
          <p:nvPr>
            <p:ph type="title"/>
          </p:nvPr>
        </p:nvSpPr>
        <p:spPr/>
        <p:txBody>
          <a:bodyPr/>
          <a:lstStyle/>
          <a:p>
            <a:r>
              <a:rPr lang="en-US" spc="-150"/>
              <a:t>VMware Horizon Cloud on Microsoft Azure</a:t>
            </a:r>
            <a:endParaRPr lang="en-US"/>
          </a:p>
        </p:txBody>
      </p:sp>
      <p:grpSp>
        <p:nvGrpSpPr>
          <p:cNvPr id="3" name="Group 2">
            <a:extLst>
              <a:ext uri="{FF2B5EF4-FFF2-40B4-BE49-F238E27FC236}">
                <a16:creationId xmlns:a16="http://schemas.microsoft.com/office/drawing/2014/main" id="{A3928A5B-427C-4DE4-9F0D-FFEDA4502EE3}"/>
              </a:ext>
            </a:extLst>
          </p:cNvPr>
          <p:cNvGrpSpPr/>
          <p:nvPr/>
        </p:nvGrpSpPr>
        <p:grpSpPr>
          <a:xfrm>
            <a:off x="2108953" y="4026764"/>
            <a:ext cx="709168" cy="628920"/>
            <a:chOff x="1967452" y="4018757"/>
            <a:chExt cx="778139" cy="690088"/>
          </a:xfrm>
        </p:grpSpPr>
        <p:sp>
          <p:nvSpPr>
            <p:cNvPr id="62" name="Freeform 5">
              <a:extLst>
                <a:ext uri="{FF2B5EF4-FFF2-40B4-BE49-F238E27FC236}">
                  <a16:creationId xmlns:a16="http://schemas.microsoft.com/office/drawing/2014/main" id="{22C890F2-2F34-44F2-AC51-298D7CB2333C}"/>
                </a:ext>
              </a:extLst>
            </p:cNvPr>
            <p:cNvSpPr>
              <a:spLocks/>
            </p:cNvSpPr>
            <p:nvPr/>
          </p:nvSpPr>
          <p:spPr bwMode="auto">
            <a:xfrm>
              <a:off x="1967452" y="4018757"/>
              <a:ext cx="778139" cy="543589"/>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solidFill>
              <a:schemeClr val="accent1"/>
            </a:solidFill>
            <a:ln w="6350">
              <a:solidFill>
                <a:schemeClr val="accent1"/>
              </a:solidFill>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56" name="Group 55">
              <a:extLst>
                <a:ext uri="{FF2B5EF4-FFF2-40B4-BE49-F238E27FC236}">
                  <a16:creationId xmlns:a16="http://schemas.microsoft.com/office/drawing/2014/main" id="{FA49362B-D93C-445A-B7D1-BDBC0A074666}"/>
                </a:ext>
              </a:extLst>
            </p:cNvPr>
            <p:cNvGrpSpPr/>
            <p:nvPr/>
          </p:nvGrpSpPr>
          <p:grpSpPr>
            <a:xfrm>
              <a:off x="2133019" y="4277044"/>
              <a:ext cx="465137" cy="431801"/>
              <a:chOff x="8184358" y="5707855"/>
              <a:chExt cx="465137" cy="431801"/>
            </a:xfrm>
          </p:grpSpPr>
          <p:grpSp>
            <p:nvGrpSpPr>
              <p:cNvPr id="57" name="Group 56">
                <a:extLst>
                  <a:ext uri="{FF2B5EF4-FFF2-40B4-BE49-F238E27FC236}">
                    <a16:creationId xmlns:a16="http://schemas.microsoft.com/office/drawing/2014/main" id="{B07D6DD3-0DDC-492E-BF49-763D02A4CA51}"/>
                  </a:ext>
                </a:extLst>
              </p:cNvPr>
              <p:cNvGrpSpPr/>
              <p:nvPr/>
            </p:nvGrpSpPr>
            <p:grpSpPr>
              <a:xfrm>
                <a:off x="8184358" y="5707855"/>
                <a:ext cx="465137" cy="431801"/>
                <a:chOff x="9139238" y="4076700"/>
                <a:chExt cx="465137" cy="431801"/>
              </a:xfrm>
            </p:grpSpPr>
            <p:sp>
              <p:nvSpPr>
                <p:cNvPr id="77" name="Rectangle 39">
                  <a:extLst>
                    <a:ext uri="{FF2B5EF4-FFF2-40B4-BE49-F238E27FC236}">
                      <a16:creationId xmlns:a16="http://schemas.microsoft.com/office/drawing/2014/main" id="{DAD772C7-FB99-42C2-A8D7-2D1CEE6C7614}"/>
                    </a:ext>
                  </a:extLst>
                </p:cNvPr>
                <p:cNvSpPr>
                  <a:spLocks noChangeArrowheads="1"/>
                </p:cNvSpPr>
                <p:nvPr/>
              </p:nvSpPr>
              <p:spPr bwMode="auto">
                <a:xfrm>
                  <a:off x="9170988" y="4095750"/>
                  <a:ext cx="419100"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8" name="Freeform 40">
                  <a:extLst>
                    <a:ext uri="{FF2B5EF4-FFF2-40B4-BE49-F238E27FC236}">
                      <a16:creationId xmlns:a16="http://schemas.microsoft.com/office/drawing/2014/main" id="{A9C75167-56A1-4F85-AFB6-DD3471D8F769}"/>
                    </a:ext>
                  </a:extLst>
                </p:cNvPr>
                <p:cNvSpPr>
                  <a:spLocks/>
                </p:cNvSpPr>
                <p:nvPr/>
              </p:nvSpPr>
              <p:spPr bwMode="auto">
                <a:xfrm>
                  <a:off x="9218613" y="4418013"/>
                  <a:ext cx="306387"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9" name="Freeform 41">
                  <a:extLst>
                    <a:ext uri="{FF2B5EF4-FFF2-40B4-BE49-F238E27FC236}">
                      <a16:creationId xmlns:a16="http://schemas.microsoft.com/office/drawing/2014/main" id="{47E89AF4-F1FC-4A8F-8211-2D3DAF89D8D0}"/>
                    </a:ext>
                  </a:extLst>
                </p:cNvPr>
                <p:cNvSpPr>
                  <a:spLocks/>
                </p:cNvSpPr>
                <p:nvPr/>
              </p:nvSpPr>
              <p:spPr bwMode="auto">
                <a:xfrm>
                  <a:off x="9148763" y="4076700"/>
                  <a:ext cx="428625"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0" name="Freeform 42">
                  <a:extLst>
                    <a:ext uri="{FF2B5EF4-FFF2-40B4-BE49-F238E27FC236}">
                      <a16:creationId xmlns:a16="http://schemas.microsoft.com/office/drawing/2014/main" id="{04E56BFE-B8F1-4ADF-B936-7F288E57AF04}"/>
                    </a:ext>
                  </a:extLst>
                </p:cNvPr>
                <p:cNvSpPr>
                  <a:spLocks/>
                </p:cNvSpPr>
                <p:nvPr/>
              </p:nvSpPr>
              <p:spPr bwMode="auto">
                <a:xfrm>
                  <a:off x="9175750" y="4076700"/>
                  <a:ext cx="428625" cy="341313"/>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1" name="Freeform 43">
                  <a:extLst>
                    <a:ext uri="{FF2B5EF4-FFF2-40B4-BE49-F238E27FC236}">
                      <a16:creationId xmlns:a16="http://schemas.microsoft.com/office/drawing/2014/main" id="{C25BAC38-4DA2-4B82-9AB7-00AAF649F734}"/>
                    </a:ext>
                  </a:extLst>
                </p:cNvPr>
                <p:cNvSpPr>
                  <a:spLocks/>
                </p:cNvSpPr>
                <p:nvPr/>
              </p:nvSpPr>
              <p:spPr bwMode="auto">
                <a:xfrm>
                  <a:off x="9139238" y="4081463"/>
                  <a:ext cx="36512" cy="336550"/>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2" name="Freeform 44">
                  <a:extLst>
                    <a:ext uri="{FF2B5EF4-FFF2-40B4-BE49-F238E27FC236}">
                      <a16:creationId xmlns:a16="http://schemas.microsoft.com/office/drawing/2014/main" id="{8C0EA71C-6BBA-4C93-9FF1-99A41D88DF32}"/>
                    </a:ext>
                  </a:extLst>
                </p:cNvPr>
                <p:cNvSpPr>
                  <a:spLocks/>
                </p:cNvSpPr>
                <p:nvPr/>
              </p:nvSpPr>
              <p:spPr bwMode="auto">
                <a:xfrm>
                  <a:off x="9139238" y="4076700"/>
                  <a:ext cx="438150" cy="341313"/>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3" name="Rectangle 45">
                  <a:extLst>
                    <a:ext uri="{FF2B5EF4-FFF2-40B4-BE49-F238E27FC236}">
                      <a16:creationId xmlns:a16="http://schemas.microsoft.com/office/drawing/2014/main" id="{6982C351-A234-430F-8BE7-563E41B9E4CE}"/>
                    </a:ext>
                  </a:extLst>
                </p:cNvPr>
                <p:cNvSpPr>
                  <a:spLocks noChangeArrowheads="1"/>
                </p:cNvSpPr>
                <p:nvPr/>
              </p:nvSpPr>
              <p:spPr bwMode="auto">
                <a:xfrm>
                  <a:off x="9218613" y="4481513"/>
                  <a:ext cx="306387" cy="269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4" name="Oval 46">
                  <a:extLst>
                    <a:ext uri="{FF2B5EF4-FFF2-40B4-BE49-F238E27FC236}">
                      <a16:creationId xmlns:a16="http://schemas.microsoft.com/office/drawing/2014/main" id="{01410016-4205-4F55-AAAE-B991C2173AFB}"/>
                    </a:ext>
                  </a:extLst>
                </p:cNvPr>
                <p:cNvSpPr>
                  <a:spLocks noChangeArrowheads="1"/>
                </p:cNvSpPr>
                <p:nvPr/>
              </p:nvSpPr>
              <p:spPr bwMode="auto">
                <a:xfrm>
                  <a:off x="9364663" y="4089400"/>
                  <a:ext cx="12700" cy="111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8" name="Group 57">
                <a:extLst>
                  <a:ext uri="{FF2B5EF4-FFF2-40B4-BE49-F238E27FC236}">
                    <a16:creationId xmlns:a16="http://schemas.microsoft.com/office/drawing/2014/main" id="{94700610-D1D1-4962-A7A8-E792A630BCF1}"/>
                  </a:ext>
                </a:extLst>
              </p:cNvPr>
              <p:cNvGrpSpPr/>
              <p:nvPr/>
            </p:nvGrpSpPr>
            <p:grpSpPr>
              <a:xfrm>
                <a:off x="8324852" y="5768182"/>
                <a:ext cx="182562" cy="204787"/>
                <a:chOff x="8924926" y="5795963"/>
                <a:chExt cx="182562" cy="204787"/>
              </a:xfrm>
            </p:grpSpPr>
            <p:sp>
              <p:nvSpPr>
                <p:cNvPr id="59" name="Freeform 15">
                  <a:extLst>
                    <a:ext uri="{FF2B5EF4-FFF2-40B4-BE49-F238E27FC236}">
                      <a16:creationId xmlns:a16="http://schemas.microsoft.com/office/drawing/2014/main" id="{A01141F5-1B88-412C-80CB-D80E5EFFB1B9}"/>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16">
                  <a:extLst>
                    <a:ext uri="{FF2B5EF4-FFF2-40B4-BE49-F238E27FC236}">
                      <a16:creationId xmlns:a16="http://schemas.microsoft.com/office/drawing/2014/main" id="{A3EF6293-EB46-4D59-A0F2-9519BE3702E0}"/>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Freeform 17">
                  <a:extLst>
                    <a:ext uri="{FF2B5EF4-FFF2-40B4-BE49-F238E27FC236}">
                      <a16:creationId xmlns:a16="http://schemas.microsoft.com/office/drawing/2014/main" id="{3F7C6F5A-3F26-49DD-93CE-855F9B4058D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nvGrpSpPr>
                <p:cNvPr id="74" name="Group 73">
                  <a:extLst>
                    <a:ext uri="{FF2B5EF4-FFF2-40B4-BE49-F238E27FC236}">
                      <a16:creationId xmlns:a16="http://schemas.microsoft.com/office/drawing/2014/main" id="{8C9D17B8-91B4-4E20-AC46-3C1074708FAC}"/>
                    </a:ext>
                  </a:extLst>
                </p:cNvPr>
                <p:cNvGrpSpPr/>
                <p:nvPr/>
              </p:nvGrpSpPr>
              <p:grpSpPr>
                <a:xfrm>
                  <a:off x="8936038" y="5795963"/>
                  <a:ext cx="171450" cy="204787"/>
                  <a:chOff x="8936038" y="5795963"/>
                  <a:chExt cx="171450" cy="204787"/>
                </a:xfrm>
              </p:grpSpPr>
              <p:sp>
                <p:nvSpPr>
                  <p:cNvPr id="75" name="Freeform 14">
                    <a:extLst>
                      <a:ext uri="{FF2B5EF4-FFF2-40B4-BE49-F238E27FC236}">
                        <a16:creationId xmlns:a16="http://schemas.microsoft.com/office/drawing/2014/main" id="{BDEB46FC-1D9D-4E29-81EF-84F025DC004E}"/>
                      </a:ext>
                    </a:extLst>
                  </p:cNvPr>
                  <p:cNvSpPr>
                    <a:spLocks/>
                  </p:cNvSpPr>
                  <p:nvPr/>
                </p:nvSpPr>
                <p:spPr bwMode="auto">
                  <a:xfrm>
                    <a:off x="8936038" y="5795963"/>
                    <a:ext cx="161925" cy="95250"/>
                  </a:xfrm>
                  <a:custGeom>
                    <a:avLst/>
                    <a:gdLst>
                      <a:gd name="T0" fmla="*/ 52 w 102"/>
                      <a:gd name="T1" fmla="*/ 60 h 60"/>
                      <a:gd name="T2" fmla="*/ 50 w 102"/>
                      <a:gd name="T3" fmla="*/ 60 h 60"/>
                      <a:gd name="T4" fmla="*/ 0 w 102"/>
                      <a:gd name="T5" fmla="*/ 30 h 60"/>
                      <a:gd name="T6" fmla="*/ 0 w 102"/>
                      <a:gd name="T7" fmla="*/ 29 h 60"/>
                      <a:gd name="T8" fmla="*/ 0 w 102"/>
                      <a:gd name="T9" fmla="*/ 27 h 60"/>
                      <a:gd name="T10" fmla="*/ 50 w 102"/>
                      <a:gd name="T11" fmla="*/ 0 h 60"/>
                      <a:gd name="T12" fmla="*/ 52 w 102"/>
                      <a:gd name="T13" fmla="*/ 0 h 60"/>
                      <a:gd name="T14" fmla="*/ 102 w 102"/>
                      <a:gd name="T15" fmla="*/ 27 h 60"/>
                      <a:gd name="T16" fmla="*/ 102 w 102"/>
                      <a:gd name="T17" fmla="*/ 29 h 60"/>
                      <a:gd name="T18" fmla="*/ 102 w 102"/>
                      <a:gd name="T19" fmla="*/ 30 h 60"/>
                      <a:gd name="T20" fmla="*/ 52 w 102"/>
                      <a:gd name="T21" fmla="*/ 60 h 60"/>
                      <a:gd name="T22" fmla="*/ 52 w 102"/>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0">
                        <a:moveTo>
                          <a:pt x="52" y="60"/>
                        </a:moveTo>
                        <a:lnTo>
                          <a:pt x="50" y="60"/>
                        </a:lnTo>
                        <a:lnTo>
                          <a:pt x="0" y="30"/>
                        </a:lnTo>
                        <a:lnTo>
                          <a:pt x="0" y="29"/>
                        </a:lnTo>
                        <a:lnTo>
                          <a:pt x="0" y="27"/>
                        </a:lnTo>
                        <a:lnTo>
                          <a:pt x="50" y="0"/>
                        </a:lnTo>
                        <a:lnTo>
                          <a:pt x="52" y="0"/>
                        </a:lnTo>
                        <a:lnTo>
                          <a:pt x="102" y="27"/>
                        </a:lnTo>
                        <a:lnTo>
                          <a:pt x="102" y="29"/>
                        </a:lnTo>
                        <a:lnTo>
                          <a:pt x="102" y="30"/>
                        </a:lnTo>
                        <a:lnTo>
                          <a:pt x="52" y="60"/>
                        </a:lnTo>
                        <a:lnTo>
                          <a:pt x="52"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6" name="Freeform 18">
                    <a:extLst>
                      <a:ext uri="{FF2B5EF4-FFF2-40B4-BE49-F238E27FC236}">
                        <a16:creationId xmlns:a16="http://schemas.microsoft.com/office/drawing/2014/main" id="{413916F5-7C9F-4220-84A5-B29A26DECFE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grpSp>
      </p:grpSp>
      <p:grpSp>
        <p:nvGrpSpPr>
          <p:cNvPr id="6" name="Graphic 114">
            <a:extLst>
              <a:ext uri="{FF2B5EF4-FFF2-40B4-BE49-F238E27FC236}">
                <a16:creationId xmlns:a16="http://schemas.microsoft.com/office/drawing/2014/main" id="{B593292A-6424-4A92-ADE9-9EB539DE3ECC}"/>
              </a:ext>
            </a:extLst>
          </p:cNvPr>
          <p:cNvGrpSpPr/>
          <p:nvPr/>
        </p:nvGrpSpPr>
        <p:grpSpPr>
          <a:xfrm>
            <a:off x="6893695" y="3142238"/>
            <a:ext cx="563557" cy="363411"/>
            <a:chOff x="6789229" y="3095192"/>
            <a:chExt cx="552557" cy="356318"/>
          </a:xfrm>
          <a:solidFill>
            <a:schemeClr val="bg1"/>
          </a:solidFill>
        </p:grpSpPr>
        <p:sp>
          <p:nvSpPr>
            <p:cNvPr id="12" name="Freeform: Shape 11">
              <a:extLst>
                <a:ext uri="{FF2B5EF4-FFF2-40B4-BE49-F238E27FC236}">
                  <a16:creationId xmlns:a16="http://schemas.microsoft.com/office/drawing/2014/main" id="{CD9A4C01-2095-4F16-8495-B0F6846ED2C8}"/>
                </a:ext>
              </a:extLst>
            </p:cNvPr>
            <p:cNvSpPr/>
            <p:nvPr/>
          </p:nvSpPr>
          <p:spPr>
            <a:xfrm>
              <a:off x="7185817" y="3185341"/>
              <a:ext cx="16663" cy="249950"/>
            </a:xfrm>
            <a:custGeom>
              <a:avLst/>
              <a:gdLst>
                <a:gd name="connsiteX0" fmla="*/ 0 w 16663"/>
                <a:gd name="connsiteY0" fmla="*/ 0 h 249950"/>
                <a:gd name="connsiteX1" fmla="*/ 18052 w 16663"/>
                <a:gd name="connsiteY1" fmla="*/ 0 h 249950"/>
                <a:gd name="connsiteX2" fmla="*/ 18052 w 16663"/>
                <a:gd name="connsiteY2" fmla="*/ 252727 h 249950"/>
                <a:gd name="connsiteX3" fmla="*/ 0 w 16663"/>
                <a:gd name="connsiteY3" fmla="*/ 252727 h 249950"/>
              </a:gdLst>
              <a:ahLst/>
              <a:cxnLst>
                <a:cxn ang="0">
                  <a:pos x="connsiteX0" y="connsiteY0"/>
                </a:cxn>
                <a:cxn ang="0">
                  <a:pos x="connsiteX1" y="connsiteY1"/>
                </a:cxn>
                <a:cxn ang="0">
                  <a:pos x="connsiteX2" y="connsiteY2"/>
                </a:cxn>
                <a:cxn ang="0">
                  <a:pos x="connsiteX3" y="connsiteY3"/>
                </a:cxn>
              </a:cxnLst>
              <a:rect l="l" t="t" r="r" b="b"/>
              <a:pathLst>
                <a:path w="16663" h="249950">
                  <a:moveTo>
                    <a:pt x="0" y="0"/>
                  </a:moveTo>
                  <a:lnTo>
                    <a:pt x="18052" y="0"/>
                  </a:lnTo>
                  <a:lnTo>
                    <a:pt x="18052" y="252727"/>
                  </a:lnTo>
                  <a:lnTo>
                    <a:pt x="0" y="252727"/>
                  </a:ln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3" name="Freeform: Shape 12">
              <a:extLst>
                <a:ext uri="{FF2B5EF4-FFF2-40B4-BE49-F238E27FC236}">
                  <a16:creationId xmlns:a16="http://schemas.microsoft.com/office/drawing/2014/main" id="{224CCDEC-C60F-41CB-B68E-78C44E677DB5}"/>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4" name="Freeform: Shape 13">
              <a:extLst>
                <a:ext uri="{FF2B5EF4-FFF2-40B4-BE49-F238E27FC236}">
                  <a16:creationId xmlns:a16="http://schemas.microsoft.com/office/drawing/2014/main" id="{286D7790-50BC-453C-80D6-C8D6846CE006}"/>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5" name="Freeform: Shape 14">
              <a:extLst>
                <a:ext uri="{FF2B5EF4-FFF2-40B4-BE49-F238E27FC236}">
                  <a16:creationId xmlns:a16="http://schemas.microsoft.com/office/drawing/2014/main" id="{83AFBFAE-028B-4452-B31D-5F4E2E49D556}"/>
                </a:ext>
              </a:extLst>
            </p:cNvPr>
            <p:cNvSpPr/>
            <p:nvPr/>
          </p:nvSpPr>
          <p:spPr>
            <a:xfrm>
              <a:off x="6960306" y="3265991"/>
              <a:ext cx="16663" cy="166633"/>
            </a:xfrm>
            <a:custGeom>
              <a:avLst/>
              <a:gdLst>
                <a:gd name="connsiteX0" fmla="*/ 9109 w 16663"/>
                <a:gd name="connsiteY0" fmla="*/ 889 h 166633"/>
                <a:gd name="connsiteX1" fmla="*/ 0 w 16663"/>
                <a:gd name="connsiteY1" fmla="*/ 0 h 166633"/>
                <a:gd name="connsiteX2" fmla="*/ 0 w 16663"/>
                <a:gd name="connsiteY2" fmla="*/ 172021 h 166633"/>
                <a:gd name="connsiteX3" fmla="*/ 18052 w 16663"/>
                <a:gd name="connsiteY3" fmla="*/ 172021 h 166633"/>
                <a:gd name="connsiteX4" fmla="*/ 18052 w 16663"/>
                <a:gd name="connsiteY4" fmla="*/ 0 h 166633"/>
                <a:gd name="connsiteX5" fmla="*/ 9109 w 16663"/>
                <a:gd name="connsiteY5" fmla="*/ 889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66633">
                  <a:moveTo>
                    <a:pt x="9109" y="889"/>
                  </a:moveTo>
                  <a:cubicBezTo>
                    <a:pt x="5999" y="889"/>
                    <a:pt x="2999" y="611"/>
                    <a:pt x="0" y="0"/>
                  </a:cubicBezTo>
                  <a:lnTo>
                    <a:pt x="0" y="172021"/>
                  </a:lnTo>
                  <a:lnTo>
                    <a:pt x="18052" y="172021"/>
                  </a:lnTo>
                  <a:lnTo>
                    <a:pt x="18052" y="0"/>
                  </a:lnTo>
                  <a:cubicBezTo>
                    <a:pt x="15164" y="611"/>
                    <a:pt x="12164" y="889"/>
                    <a:pt x="9109" y="889"/>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6" name="Freeform: Shape 15">
              <a:extLst>
                <a:ext uri="{FF2B5EF4-FFF2-40B4-BE49-F238E27FC236}">
                  <a16:creationId xmlns:a16="http://schemas.microsoft.com/office/drawing/2014/main" id="{7FAC3E0E-F041-4440-8A19-BAC6384FFA8F}"/>
                </a:ext>
              </a:extLst>
            </p:cNvPr>
            <p:cNvSpPr/>
            <p:nvPr/>
          </p:nvSpPr>
          <p:spPr>
            <a:xfrm>
              <a:off x="6933311" y="3183841"/>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17" name="Graphic 114">
              <a:extLst>
                <a:ext uri="{FF2B5EF4-FFF2-40B4-BE49-F238E27FC236}">
                  <a16:creationId xmlns:a16="http://schemas.microsoft.com/office/drawing/2014/main" id="{B593292A-6424-4A92-ADE9-9EB539DE3ECC}"/>
                </a:ext>
              </a:extLst>
            </p:cNvPr>
            <p:cNvGrpSpPr/>
            <p:nvPr/>
          </p:nvGrpSpPr>
          <p:grpSpPr>
            <a:xfrm>
              <a:off x="7081949" y="3185341"/>
              <a:ext cx="16663" cy="249950"/>
              <a:chOff x="7081949" y="3185341"/>
              <a:chExt cx="16663" cy="249950"/>
            </a:xfrm>
            <a:grpFill/>
          </p:grpSpPr>
          <p:sp>
            <p:nvSpPr>
              <p:cNvPr id="18" name="Freeform: Shape 17">
                <a:extLst>
                  <a:ext uri="{FF2B5EF4-FFF2-40B4-BE49-F238E27FC236}">
                    <a16:creationId xmlns:a16="http://schemas.microsoft.com/office/drawing/2014/main" id="{66DB06DE-732E-4806-9ED2-2BE1716B6E1E}"/>
                  </a:ext>
                </a:extLst>
              </p:cNvPr>
              <p:cNvSpPr/>
              <p:nvPr/>
            </p:nvSpPr>
            <p:spPr>
              <a:xfrm>
                <a:off x="7081949" y="3185341"/>
                <a:ext cx="16663" cy="66653"/>
              </a:xfrm>
              <a:custGeom>
                <a:avLst/>
                <a:gdLst>
                  <a:gd name="connsiteX0" fmla="*/ 7887 w 16663"/>
                  <a:gd name="connsiteY0" fmla="*/ 67542 h 66653"/>
                  <a:gd name="connsiteX1" fmla="*/ 18052 w 16663"/>
                  <a:gd name="connsiteY1" fmla="*/ 68653 h 66653"/>
                  <a:gd name="connsiteX2" fmla="*/ 18052 w 16663"/>
                  <a:gd name="connsiteY2" fmla="*/ 0 h 66653"/>
                  <a:gd name="connsiteX3" fmla="*/ 0 w 16663"/>
                  <a:gd name="connsiteY3" fmla="*/ 0 h 66653"/>
                  <a:gd name="connsiteX4" fmla="*/ 0 w 16663"/>
                  <a:gd name="connsiteY4" fmla="*/ 68320 h 66653"/>
                  <a:gd name="connsiteX5" fmla="*/ 7887 w 16663"/>
                  <a:gd name="connsiteY5" fmla="*/ 67542 h 6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66653">
                    <a:moveTo>
                      <a:pt x="7887" y="67542"/>
                    </a:moveTo>
                    <a:cubicBezTo>
                      <a:pt x="11331" y="67542"/>
                      <a:pt x="14775" y="67931"/>
                      <a:pt x="18052" y="68653"/>
                    </a:cubicBezTo>
                    <a:lnTo>
                      <a:pt x="18052" y="0"/>
                    </a:lnTo>
                    <a:lnTo>
                      <a:pt x="0" y="0"/>
                    </a:lnTo>
                    <a:lnTo>
                      <a:pt x="0" y="68320"/>
                    </a:lnTo>
                    <a:cubicBezTo>
                      <a:pt x="2611" y="67820"/>
                      <a:pt x="5221" y="67542"/>
                      <a:pt x="7887" y="67542"/>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C7A3ADCC-ADB6-440C-A3E3-58C3AB6F9F8E}"/>
                  </a:ext>
                </a:extLst>
              </p:cNvPr>
              <p:cNvSpPr/>
              <p:nvPr/>
            </p:nvSpPr>
            <p:spPr>
              <a:xfrm>
                <a:off x="7081949" y="3345642"/>
                <a:ext cx="16663" cy="88871"/>
              </a:xfrm>
              <a:custGeom>
                <a:avLst/>
                <a:gdLst>
                  <a:gd name="connsiteX0" fmla="*/ 7887 w 16663"/>
                  <a:gd name="connsiteY0" fmla="*/ 1111 h 88871"/>
                  <a:gd name="connsiteX1" fmla="*/ 0 w 16663"/>
                  <a:gd name="connsiteY1" fmla="*/ 389 h 88871"/>
                  <a:gd name="connsiteX2" fmla="*/ 0 w 16663"/>
                  <a:gd name="connsiteY2" fmla="*/ 92370 h 88871"/>
                  <a:gd name="connsiteX3" fmla="*/ 18052 w 16663"/>
                  <a:gd name="connsiteY3" fmla="*/ 92370 h 88871"/>
                  <a:gd name="connsiteX4" fmla="*/ 18052 w 16663"/>
                  <a:gd name="connsiteY4" fmla="*/ 0 h 88871"/>
                  <a:gd name="connsiteX5" fmla="*/ 7887 w 16663"/>
                  <a:gd name="connsiteY5" fmla="*/ 1111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88871">
                    <a:moveTo>
                      <a:pt x="7887" y="1111"/>
                    </a:moveTo>
                    <a:cubicBezTo>
                      <a:pt x="5221" y="1111"/>
                      <a:pt x="2611" y="833"/>
                      <a:pt x="0" y="389"/>
                    </a:cubicBezTo>
                    <a:lnTo>
                      <a:pt x="0" y="92370"/>
                    </a:lnTo>
                    <a:lnTo>
                      <a:pt x="18052" y="92370"/>
                    </a:lnTo>
                    <a:lnTo>
                      <a:pt x="18052" y="0"/>
                    </a:lnTo>
                    <a:cubicBezTo>
                      <a:pt x="14775" y="722"/>
                      <a:pt x="11387" y="1111"/>
                      <a:pt x="7887" y="1111"/>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0" name="Freeform: Shape 19">
              <a:extLst>
                <a:ext uri="{FF2B5EF4-FFF2-40B4-BE49-F238E27FC236}">
                  <a16:creationId xmlns:a16="http://schemas.microsoft.com/office/drawing/2014/main" id="{FCC395EE-D115-44D7-BDB7-BA7396A09B63}"/>
                </a:ext>
              </a:extLst>
            </p:cNvPr>
            <p:cNvSpPr/>
            <p:nvPr/>
          </p:nvSpPr>
          <p:spPr>
            <a:xfrm>
              <a:off x="7053732" y="32637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8CD1D1F1-4156-4560-98AB-1435D6EA7F6F}"/>
                </a:ext>
              </a:extLst>
            </p:cNvPr>
            <p:cNvSpPr/>
            <p:nvPr/>
          </p:nvSpPr>
          <p:spPr>
            <a:xfrm>
              <a:off x="7149019" y="3362639"/>
              <a:ext cx="88871" cy="88871"/>
            </a:xfrm>
            <a:custGeom>
              <a:avLst/>
              <a:gdLst>
                <a:gd name="connsiteX0" fmla="*/ 46963 w 88871"/>
                <a:gd name="connsiteY0" fmla="*/ 93815 h 88871"/>
                <a:gd name="connsiteX1" fmla="*/ 13747 w 88871"/>
                <a:gd name="connsiteY1" fmla="*/ 80095 h 88871"/>
                <a:gd name="connsiteX2" fmla="*/ 13747 w 88871"/>
                <a:gd name="connsiteY2" fmla="*/ 13719 h 88871"/>
                <a:gd name="connsiteX3" fmla="*/ 46963 w 88871"/>
                <a:gd name="connsiteY3" fmla="*/ 0 h 88871"/>
                <a:gd name="connsiteX4" fmla="*/ 80178 w 88871"/>
                <a:gd name="connsiteY4" fmla="*/ 13719 h 88871"/>
                <a:gd name="connsiteX5" fmla="*/ 93898 w 88871"/>
                <a:gd name="connsiteY5" fmla="*/ 46935 h 88871"/>
                <a:gd name="connsiteX6" fmla="*/ 80178 w 88871"/>
                <a:gd name="connsiteY6" fmla="*/ 80095 h 88871"/>
                <a:gd name="connsiteX7" fmla="*/ 46963 w 88871"/>
                <a:gd name="connsiteY7" fmla="*/ 93815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 h="88871">
                  <a:moveTo>
                    <a:pt x="46963" y="93815"/>
                  </a:moveTo>
                  <a:cubicBezTo>
                    <a:pt x="34410" y="93815"/>
                    <a:pt x="22634" y="88927"/>
                    <a:pt x="13747" y="80095"/>
                  </a:cubicBezTo>
                  <a:cubicBezTo>
                    <a:pt x="-4582" y="61765"/>
                    <a:pt x="-4582" y="31994"/>
                    <a:pt x="13747" y="13719"/>
                  </a:cubicBezTo>
                  <a:cubicBezTo>
                    <a:pt x="22634" y="4832"/>
                    <a:pt x="34410" y="0"/>
                    <a:pt x="46963" y="0"/>
                  </a:cubicBezTo>
                  <a:cubicBezTo>
                    <a:pt x="59516" y="0"/>
                    <a:pt x="71291" y="4888"/>
                    <a:pt x="80178" y="13719"/>
                  </a:cubicBezTo>
                  <a:cubicBezTo>
                    <a:pt x="89066" y="22607"/>
                    <a:pt x="93898" y="34382"/>
                    <a:pt x="93898" y="46935"/>
                  </a:cubicBezTo>
                  <a:cubicBezTo>
                    <a:pt x="93898" y="59488"/>
                    <a:pt x="89010" y="71264"/>
                    <a:pt x="80178" y="80095"/>
                  </a:cubicBezTo>
                  <a:cubicBezTo>
                    <a:pt x="71291" y="88982"/>
                    <a:pt x="59516" y="93815"/>
                    <a:pt x="46963" y="9381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E51A5D2F-79FF-41E7-9D8A-B716DC66CCEE}"/>
                </a:ext>
              </a:extLst>
            </p:cNvPr>
            <p:cNvSpPr/>
            <p:nvPr/>
          </p:nvSpPr>
          <p:spPr>
            <a:xfrm>
              <a:off x="7159878" y="33734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23" name="Graphic 114">
              <a:extLst>
                <a:ext uri="{FF2B5EF4-FFF2-40B4-BE49-F238E27FC236}">
                  <a16:creationId xmlns:a16="http://schemas.microsoft.com/office/drawing/2014/main" id="{B593292A-6424-4A92-ADE9-9EB539DE3ECC}"/>
                </a:ext>
              </a:extLst>
            </p:cNvPr>
            <p:cNvGrpSpPr/>
            <p:nvPr/>
          </p:nvGrpSpPr>
          <p:grpSpPr>
            <a:xfrm>
              <a:off x="7296739" y="3185341"/>
              <a:ext cx="16663" cy="249950"/>
              <a:chOff x="7296739" y="3185341"/>
              <a:chExt cx="16663" cy="249950"/>
            </a:xfrm>
            <a:grpFill/>
          </p:grpSpPr>
          <p:sp>
            <p:nvSpPr>
              <p:cNvPr id="24" name="Freeform: Shape 23">
                <a:extLst>
                  <a:ext uri="{FF2B5EF4-FFF2-40B4-BE49-F238E27FC236}">
                    <a16:creationId xmlns:a16="http://schemas.microsoft.com/office/drawing/2014/main" id="{20088E48-C4F2-4A72-83C4-5A6E05480E27}"/>
                  </a:ext>
                </a:extLst>
              </p:cNvPr>
              <p:cNvSpPr/>
              <p:nvPr/>
            </p:nvSpPr>
            <p:spPr>
              <a:xfrm>
                <a:off x="7296739" y="3185341"/>
                <a:ext cx="16663" cy="44436"/>
              </a:xfrm>
              <a:custGeom>
                <a:avLst/>
                <a:gdLst>
                  <a:gd name="connsiteX0" fmla="*/ 8943 w 16663"/>
                  <a:gd name="connsiteY0" fmla="*/ 44935 h 44435"/>
                  <a:gd name="connsiteX1" fmla="*/ 18052 w 16663"/>
                  <a:gd name="connsiteY1" fmla="*/ 45824 h 44435"/>
                  <a:gd name="connsiteX2" fmla="*/ 18052 w 16663"/>
                  <a:gd name="connsiteY2" fmla="*/ 0 h 44435"/>
                  <a:gd name="connsiteX3" fmla="*/ 0 w 16663"/>
                  <a:gd name="connsiteY3" fmla="*/ 0 h 44435"/>
                  <a:gd name="connsiteX4" fmla="*/ 0 w 16663"/>
                  <a:gd name="connsiteY4" fmla="*/ 45769 h 44435"/>
                  <a:gd name="connsiteX5" fmla="*/ 8943 w 16663"/>
                  <a:gd name="connsiteY5" fmla="*/ 44935 h 4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44435">
                    <a:moveTo>
                      <a:pt x="8943" y="44935"/>
                    </a:moveTo>
                    <a:cubicBezTo>
                      <a:pt x="12053" y="44935"/>
                      <a:pt x="15108" y="45213"/>
                      <a:pt x="18052" y="45824"/>
                    </a:cubicBezTo>
                    <a:lnTo>
                      <a:pt x="18052" y="0"/>
                    </a:lnTo>
                    <a:lnTo>
                      <a:pt x="0" y="0"/>
                    </a:lnTo>
                    <a:lnTo>
                      <a:pt x="0" y="45769"/>
                    </a:lnTo>
                    <a:cubicBezTo>
                      <a:pt x="2944" y="45213"/>
                      <a:pt x="5943" y="44935"/>
                      <a:pt x="8943" y="4493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5" name="Freeform: Shape 24">
                <a:extLst>
                  <a:ext uri="{FF2B5EF4-FFF2-40B4-BE49-F238E27FC236}">
                    <a16:creationId xmlns:a16="http://schemas.microsoft.com/office/drawing/2014/main" id="{A2BCB17E-3A55-4BCF-86D2-96E80A8478DB}"/>
                  </a:ext>
                </a:extLst>
              </p:cNvPr>
              <p:cNvSpPr/>
              <p:nvPr/>
            </p:nvSpPr>
            <p:spPr>
              <a:xfrm>
                <a:off x="7296739" y="3323258"/>
                <a:ext cx="16663" cy="111089"/>
              </a:xfrm>
              <a:custGeom>
                <a:avLst/>
                <a:gdLst>
                  <a:gd name="connsiteX0" fmla="*/ 8943 w 16663"/>
                  <a:gd name="connsiteY0" fmla="*/ 833 h 111088"/>
                  <a:gd name="connsiteX1" fmla="*/ 0 w 16663"/>
                  <a:gd name="connsiteY1" fmla="*/ 0 h 111088"/>
                  <a:gd name="connsiteX2" fmla="*/ 0 w 16663"/>
                  <a:gd name="connsiteY2" fmla="*/ 114810 h 111088"/>
                  <a:gd name="connsiteX3" fmla="*/ 18052 w 16663"/>
                  <a:gd name="connsiteY3" fmla="*/ 114810 h 111088"/>
                  <a:gd name="connsiteX4" fmla="*/ 18052 w 16663"/>
                  <a:gd name="connsiteY4" fmla="*/ 0 h 111088"/>
                  <a:gd name="connsiteX5" fmla="*/ 8943 w 16663"/>
                  <a:gd name="connsiteY5" fmla="*/ 833 h 1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11088">
                    <a:moveTo>
                      <a:pt x="8943" y="833"/>
                    </a:moveTo>
                    <a:cubicBezTo>
                      <a:pt x="5888" y="833"/>
                      <a:pt x="2944" y="555"/>
                      <a:pt x="0" y="0"/>
                    </a:cubicBezTo>
                    <a:lnTo>
                      <a:pt x="0" y="114810"/>
                    </a:lnTo>
                    <a:lnTo>
                      <a:pt x="18052" y="114810"/>
                    </a:lnTo>
                    <a:lnTo>
                      <a:pt x="18052" y="0"/>
                    </a:lnTo>
                    <a:cubicBezTo>
                      <a:pt x="15108" y="555"/>
                      <a:pt x="12053" y="833"/>
                      <a:pt x="8943" y="833"/>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6" name="Freeform: Shape 25">
              <a:extLst>
                <a:ext uri="{FF2B5EF4-FFF2-40B4-BE49-F238E27FC236}">
                  <a16:creationId xmlns:a16="http://schemas.microsoft.com/office/drawing/2014/main" id="{F006EDC2-0E55-4E85-9365-A38F14F41AF0}"/>
                </a:ext>
              </a:extLst>
            </p:cNvPr>
            <p:cNvSpPr/>
            <p:nvPr/>
          </p:nvSpPr>
          <p:spPr>
            <a:xfrm>
              <a:off x="7269578" y="3241052"/>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grpSp>
        <p:nvGrpSpPr>
          <p:cNvPr id="120" name="Group 119" descr="assistance, person">
            <a:extLst>
              <a:ext uri="{FF2B5EF4-FFF2-40B4-BE49-F238E27FC236}">
                <a16:creationId xmlns:a16="http://schemas.microsoft.com/office/drawing/2014/main" id="{E91C2672-1372-40E3-8900-5D13B20279BF}"/>
              </a:ext>
            </a:extLst>
          </p:cNvPr>
          <p:cNvGrpSpPr/>
          <p:nvPr/>
        </p:nvGrpSpPr>
        <p:grpSpPr>
          <a:xfrm>
            <a:off x="2227546" y="5115350"/>
            <a:ext cx="427558" cy="480269"/>
            <a:chOff x="1674793" y="3086100"/>
            <a:chExt cx="302990" cy="340344"/>
          </a:xfrm>
        </p:grpSpPr>
        <p:grpSp>
          <p:nvGrpSpPr>
            <p:cNvPr id="121" name="Group 120">
              <a:extLst>
                <a:ext uri="{FF2B5EF4-FFF2-40B4-BE49-F238E27FC236}">
                  <a16:creationId xmlns:a16="http://schemas.microsoft.com/office/drawing/2014/main" id="{693E251F-1D58-4872-AE64-05DDEEE6E37B}"/>
                </a:ext>
              </a:extLst>
            </p:cNvPr>
            <p:cNvGrpSpPr/>
            <p:nvPr/>
          </p:nvGrpSpPr>
          <p:grpSpPr>
            <a:xfrm>
              <a:off x="1674793" y="3086100"/>
              <a:ext cx="302990" cy="340344"/>
              <a:chOff x="4666301" y="3313048"/>
              <a:chExt cx="193675" cy="217553"/>
            </a:xfrm>
          </p:grpSpPr>
          <p:sp>
            <p:nvSpPr>
              <p:cNvPr id="123" name="Freeform 41">
                <a:extLst>
                  <a:ext uri="{FF2B5EF4-FFF2-40B4-BE49-F238E27FC236}">
                    <a16:creationId xmlns:a16="http://schemas.microsoft.com/office/drawing/2014/main" id="{AB4447AC-5D9C-46A3-A8AB-1FF90A7CFDEB}"/>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24" name="Oval 42">
                <a:extLst>
                  <a:ext uri="{FF2B5EF4-FFF2-40B4-BE49-F238E27FC236}">
                    <a16:creationId xmlns:a16="http://schemas.microsoft.com/office/drawing/2014/main" id="{7AE5A6FA-444A-4BBE-B29D-A924ED2D9308}"/>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122" name="Freeform 71">
              <a:extLst>
                <a:ext uri="{FF2B5EF4-FFF2-40B4-BE49-F238E27FC236}">
                  <a16:creationId xmlns:a16="http://schemas.microsoft.com/office/drawing/2014/main" id="{44441A42-3BF8-4DA3-9DCB-1E6054A4A16F}"/>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91390" tIns="45695" rIns="91390" bIns="45695" numCol="1" anchor="t" anchorCtr="0" compatLnSpc="1">
              <a:prstTxWarp prst="textNoShape">
                <a:avLst/>
              </a:prstTxWarp>
            </a:bodyPr>
            <a:lstStyle/>
            <a:p>
              <a:pPr algn="ctr" defTabSz="914224" fontAlgn="base"/>
              <a:endParaRPr lang="en-US" kern="0">
                <a:solidFill>
                  <a:srgbClr val="FFFFFF"/>
                </a:solidFill>
                <a:latin typeface="Segoe UI"/>
              </a:endParaRPr>
            </a:p>
          </p:txBody>
        </p:sp>
      </p:grpSp>
      <p:grpSp>
        <p:nvGrpSpPr>
          <p:cNvPr id="126" name="Group 125">
            <a:extLst>
              <a:ext uri="{FF2B5EF4-FFF2-40B4-BE49-F238E27FC236}">
                <a16:creationId xmlns:a16="http://schemas.microsoft.com/office/drawing/2014/main" id="{F0272CE6-1817-48FC-847A-FD032E6AE399}"/>
              </a:ext>
            </a:extLst>
          </p:cNvPr>
          <p:cNvGrpSpPr>
            <a:grpSpLocks noChangeAspect="1"/>
          </p:cNvGrpSpPr>
          <p:nvPr/>
        </p:nvGrpSpPr>
        <p:grpSpPr>
          <a:xfrm>
            <a:off x="2207136" y="3121629"/>
            <a:ext cx="478406" cy="489176"/>
            <a:chOff x="143230" y="758478"/>
            <a:chExt cx="1203483" cy="1230566"/>
          </a:xfrm>
        </p:grpSpPr>
        <p:sp>
          <p:nvSpPr>
            <p:cNvPr id="127" name="Rectangle 126">
              <a:extLst>
                <a:ext uri="{FF2B5EF4-FFF2-40B4-BE49-F238E27FC236}">
                  <a16:creationId xmlns:a16="http://schemas.microsoft.com/office/drawing/2014/main" id="{481A4535-38CD-4701-B5D6-EFD51C5A7CF1}"/>
                </a:ext>
              </a:extLst>
            </p:cNvPr>
            <p:cNvSpPr/>
            <p:nvPr/>
          </p:nvSpPr>
          <p:spPr bwMode="auto">
            <a:xfrm>
              <a:off x="454837" y="75847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70D2FA9C-FD4E-4FBB-A0A3-D195BFFD7CDD}"/>
                </a:ext>
              </a:extLst>
            </p:cNvPr>
            <p:cNvSpPr/>
            <p:nvPr/>
          </p:nvSpPr>
          <p:spPr bwMode="auto">
            <a:xfrm>
              <a:off x="454837" y="140541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EAD24A1B-3893-4715-878F-B639E4C88532}"/>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9639302-ADE9-483E-9208-F1143AD091F0}"/>
                </a:ext>
              </a:extLst>
            </p:cNvPr>
            <p:cNvSpPr/>
            <p:nvPr/>
          </p:nvSpPr>
          <p:spPr bwMode="auto">
            <a:xfrm>
              <a:off x="143230" y="1072531"/>
              <a:ext cx="274320" cy="27432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0DAB5F97-666D-416C-897B-3C2807B41388}"/>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oup 131" descr="location">
              <a:extLst>
                <a:ext uri="{FF2B5EF4-FFF2-40B4-BE49-F238E27FC236}">
                  <a16:creationId xmlns:a16="http://schemas.microsoft.com/office/drawing/2014/main" id="{797CD361-01F6-4849-861F-B3E1AE9C0C8E}"/>
                </a:ext>
              </a:extLst>
            </p:cNvPr>
            <p:cNvGrpSpPr/>
            <p:nvPr/>
          </p:nvGrpSpPr>
          <p:grpSpPr>
            <a:xfrm>
              <a:off x="615052" y="1017553"/>
              <a:ext cx="571446" cy="822214"/>
              <a:chOff x="798318" y="5778597"/>
              <a:chExt cx="268482" cy="386300"/>
            </a:xfrm>
          </p:grpSpPr>
          <p:sp>
            <p:nvSpPr>
              <p:cNvPr id="133" name="Freeform 113">
                <a:extLst>
                  <a:ext uri="{FF2B5EF4-FFF2-40B4-BE49-F238E27FC236}">
                    <a16:creationId xmlns:a16="http://schemas.microsoft.com/office/drawing/2014/main" id="{83D0B65A-E889-4E45-9546-8FE93A830C9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34" name="Oval 133">
                <a:extLst>
                  <a:ext uri="{FF2B5EF4-FFF2-40B4-BE49-F238E27FC236}">
                    <a16:creationId xmlns:a16="http://schemas.microsoft.com/office/drawing/2014/main" id="{C08570D4-59FE-4083-A558-A6E55F484748}"/>
                  </a:ext>
                </a:extLst>
              </p:cNvPr>
              <p:cNvSpPr>
                <a:spLocks noChangeArrowheads="1"/>
              </p:cNvSpPr>
              <p:nvPr/>
            </p:nvSpPr>
            <p:spPr bwMode="auto">
              <a:xfrm>
                <a:off x="875579" y="5857788"/>
                <a:ext cx="110097" cy="113959"/>
              </a:xfrm>
              <a:prstGeom prst="ellipse">
                <a:avLst/>
              </a:pr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Tree>
    <p:extLst>
      <p:ext uri="{BB962C8B-B14F-4D97-AF65-F5344CB8AC3E}">
        <p14:creationId xmlns:p14="http://schemas.microsoft.com/office/powerpoint/2010/main" val="35782164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a room&#10;&#10;Description generated with very high confidence">
            <a:extLst>
              <a:ext uri="{FF2B5EF4-FFF2-40B4-BE49-F238E27FC236}">
                <a16:creationId xmlns:a16="http://schemas.microsoft.com/office/drawing/2014/main" id="{F425B1F6-1461-4A32-8DA0-552ECCAF3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18253" y="-78243"/>
            <a:ext cx="3172868" cy="2371154"/>
          </a:xfrm>
          <a:prstGeom prst="rect">
            <a:avLst/>
          </a:prstGeom>
        </p:spPr>
      </p:pic>
      <p:pic>
        <p:nvPicPr>
          <p:cNvPr id="21" name="Picture 20" descr="A picture containing ground, building, sitting, outdoor&#10;&#10;Description generated with very high confidence">
            <a:extLst>
              <a:ext uri="{FF2B5EF4-FFF2-40B4-BE49-F238E27FC236}">
                <a16:creationId xmlns:a16="http://schemas.microsoft.com/office/drawing/2014/main" id="{65AC49B4-7963-46AE-ADE4-FDE2E4DE87D0}"/>
              </a:ext>
            </a:extLst>
          </p:cNvPr>
          <p:cNvPicPr>
            <a:picLocks noChangeAspect="1"/>
          </p:cNvPicPr>
          <p:nvPr/>
        </p:nvPicPr>
        <p:blipFill rotWithShape="1">
          <a:blip r:embed="rId4">
            <a:extLst>
              <a:ext uri="{28A0092B-C50C-407E-A947-70E740481C1C}">
                <a14:useLocalDpi xmlns:a14="http://schemas.microsoft.com/office/drawing/2010/main" val="0"/>
              </a:ext>
            </a:extLst>
          </a:blip>
          <a:srcRect t="-594"/>
          <a:stretch/>
        </p:blipFill>
        <p:spPr>
          <a:xfrm>
            <a:off x="9511092" y="4648327"/>
            <a:ext cx="3172870" cy="2369438"/>
          </a:xfrm>
          <a:prstGeom prst="rect">
            <a:avLst/>
          </a:prstGeom>
        </p:spPr>
      </p:pic>
      <p:pic>
        <p:nvPicPr>
          <p:cNvPr id="22" name="Picture 21" descr="A group of people in a field&#10;&#10;Description generated with very high confidence">
            <a:extLst>
              <a:ext uri="{FF2B5EF4-FFF2-40B4-BE49-F238E27FC236}">
                <a16:creationId xmlns:a16="http://schemas.microsoft.com/office/drawing/2014/main" id="{C91334B2-C8CC-46F8-BB68-5E6391676C9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5" y="-80154"/>
            <a:ext cx="3170392" cy="2369438"/>
          </a:xfrm>
          <a:prstGeom prst="rect">
            <a:avLst/>
          </a:prstGeom>
        </p:spPr>
      </p:pic>
      <p:pic>
        <p:nvPicPr>
          <p:cNvPr id="23" name="Picture 22" descr="A person standing in front of a wall&#10;&#10;Description generated with high confidence">
            <a:extLst>
              <a:ext uri="{FF2B5EF4-FFF2-40B4-BE49-F238E27FC236}">
                <a16:creationId xmlns:a16="http://schemas.microsoft.com/office/drawing/2014/main" id="{DE1B6D44-F8C5-4DA9-99E8-A83CB966E9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64" y="2294219"/>
            <a:ext cx="3170392" cy="2369438"/>
          </a:xfrm>
          <a:prstGeom prst="rect">
            <a:avLst/>
          </a:prstGeom>
        </p:spPr>
      </p:pic>
      <p:pic>
        <p:nvPicPr>
          <p:cNvPr id="24" name="Picture 23" descr="A large building&#10;&#10;Description generated with high confidence">
            <a:extLst>
              <a:ext uri="{FF2B5EF4-FFF2-40B4-BE49-F238E27FC236}">
                <a16:creationId xmlns:a16="http://schemas.microsoft.com/office/drawing/2014/main" id="{92DFCE2B-756B-4D55-8807-86E9E42BCC7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172155" y="4658592"/>
            <a:ext cx="3172870" cy="2369438"/>
          </a:xfrm>
          <a:prstGeom prst="rect">
            <a:avLst/>
          </a:prstGeom>
        </p:spPr>
      </p:pic>
      <p:pic>
        <p:nvPicPr>
          <p:cNvPr id="25" name="Picture 24" descr="A person standing in a room&#10;&#10;Description generated with high confidence">
            <a:extLst>
              <a:ext uri="{FF2B5EF4-FFF2-40B4-BE49-F238E27FC236}">
                <a16:creationId xmlns:a16="http://schemas.microsoft.com/office/drawing/2014/main" id="{B56E072B-7ACE-4643-A4C0-3BF1F98AE71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173403" y="-74633"/>
            <a:ext cx="3172870" cy="2371153"/>
          </a:xfrm>
          <a:prstGeom prst="rect">
            <a:avLst/>
          </a:prstGeom>
        </p:spPr>
      </p:pic>
      <p:pic>
        <p:nvPicPr>
          <p:cNvPr id="26" name="Picture 25" descr="A person in a yellow room&#10;&#10;Description generated with high confidence">
            <a:extLst>
              <a:ext uri="{FF2B5EF4-FFF2-40B4-BE49-F238E27FC236}">
                <a16:creationId xmlns:a16="http://schemas.microsoft.com/office/drawing/2014/main" id="{B9A6A2FF-8B09-486C-A4CE-71AE2AF8635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47857" y="4658268"/>
            <a:ext cx="3170394" cy="2371154"/>
          </a:xfrm>
          <a:prstGeom prst="rect">
            <a:avLst/>
          </a:prstGeom>
        </p:spPr>
      </p:pic>
      <p:pic>
        <p:nvPicPr>
          <p:cNvPr id="27" name="Picture 26" descr="A person in a white shirt&#10;&#10;Description generated with high confidence">
            <a:extLst>
              <a:ext uri="{FF2B5EF4-FFF2-40B4-BE49-F238E27FC236}">
                <a16:creationId xmlns:a16="http://schemas.microsoft.com/office/drawing/2014/main" id="{7D18D699-BDD3-4B23-A966-F4BB305EB55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339377" y="2287438"/>
            <a:ext cx="3172868" cy="2371154"/>
          </a:xfrm>
          <a:prstGeom prst="rect">
            <a:avLst/>
          </a:prstGeom>
        </p:spPr>
      </p:pic>
      <p:pic>
        <p:nvPicPr>
          <p:cNvPr id="28" name="Picture 27" descr="A picture containing wall, indoor&#10;&#10;Description generated with very high confidence">
            <a:extLst>
              <a:ext uri="{FF2B5EF4-FFF2-40B4-BE49-F238E27FC236}">
                <a16:creationId xmlns:a16="http://schemas.microsoft.com/office/drawing/2014/main" id="{620CB58A-4516-4A5B-84AA-A620E863F64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172156" y="2287438"/>
            <a:ext cx="3172868" cy="2371154"/>
          </a:xfrm>
          <a:prstGeom prst="rect">
            <a:avLst/>
          </a:prstGeom>
        </p:spPr>
      </p:pic>
      <p:pic>
        <p:nvPicPr>
          <p:cNvPr id="29" name="Picture 28" descr="A group of people in a room&#10;&#10;Description generated with very high confidence">
            <a:extLst>
              <a:ext uri="{FF2B5EF4-FFF2-40B4-BE49-F238E27FC236}">
                <a16:creationId xmlns:a16="http://schemas.microsoft.com/office/drawing/2014/main" id="{FDD7BA4F-0A28-4E6A-A56B-284386037EFE}"/>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12246" y="2292041"/>
            <a:ext cx="3172868" cy="2367616"/>
          </a:xfrm>
          <a:prstGeom prst="rect">
            <a:avLst/>
          </a:prstGeom>
        </p:spPr>
      </p:pic>
      <p:pic>
        <p:nvPicPr>
          <p:cNvPr id="30" name="Picture 29" descr="A view of a city&#10;&#10;Description generated with very high confidence">
            <a:extLst>
              <a:ext uri="{FF2B5EF4-FFF2-40B4-BE49-F238E27FC236}">
                <a16:creationId xmlns:a16="http://schemas.microsoft.com/office/drawing/2014/main" id="{5D0573B7-F5B8-4F16-B3E7-73EA540B667F}"/>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40265" y="-80330"/>
            <a:ext cx="3170393" cy="2367616"/>
          </a:xfrm>
          <a:prstGeom prst="rect">
            <a:avLst/>
          </a:prstGeom>
        </p:spPr>
      </p:pic>
      <p:pic>
        <p:nvPicPr>
          <p:cNvPr id="31" name="Picture 30" descr="A person sitting at a table in a library&#10;&#10;Description generated with high confidence">
            <a:extLst>
              <a:ext uri="{FF2B5EF4-FFF2-40B4-BE49-F238E27FC236}">
                <a16:creationId xmlns:a16="http://schemas.microsoft.com/office/drawing/2014/main" id="{17AA61BB-3D0E-4E21-9B2D-1D467E8D4EC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765" y="4656876"/>
            <a:ext cx="3170393" cy="2371153"/>
          </a:xfrm>
          <a:prstGeom prst="rect">
            <a:avLst/>
          </a:prstGeom>
        </p:spPr>
      </p:pic>
      <p:sp>
        <p:nvSpPr>
          <p:cNvPr id="32" name="Rectangle 31">
            <a:extLst>
              <a:ext uri="{FF2B5EF4-FFF2-40B4-BE49-F238E27FC236}">
                <a16:creationId xmlns:a16="http://schemas.microsoft.com/office/drawing/2014/main" id="{1120E0C2-03E2-40AE-BDFB-A7D359BC0D5F}"/>
              </a:ext>
            </a:extLst>
          </p:cNvPr>
          <p:cNvSpPr/>
          <p:nvPr/>
        </p:nvSpPr>
        <p:spPr bwMode="auto">
          <a:xfrm>
            <a:off x="185" y="-78244"/>
            <a:ext cx="12668877" cy="7081983"/>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1121">
              <a:spcBef>
                <a:spcPct val="0"/>
              </a:spcBef>
              <a:defRPr/>
            </a:pPr>
            <a:endParaRPr lang="en-US" sz="4896" dirty="0">
              <a:ln w="3175">
                <a:noFill/>
              </a:ln>
              <a:solidFill>
                <a:srgbClr val="FFFFFF"/>
              </a:solidFill>
              <a:latin typeface="Segoe UI Semibold"/>
              <a:cs typeface="Segoe UI Semilight" panose="020B0402040204020203" pitchFamily="34" charset="0"/>
            </a:endParaRPr>
          </a:p>
        </p:txBody>
      </p:sp>
    </p:spTree>
    <p:extLst>
      <p:ext uri="{BB962C8B-B14F-4D97-AF65-F5344CB8AC3E}">
        <p14:creationId xmlns:p14="http://schemas.microsoft.com/office/powerpoint/2010/main" val="35502339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18237" y="-1"/>
            <a:ext cx="6515844" cy="6994525"/>
          </a:xfrm>
          <a:prstGeom prst="rect">
            <a:avLst/>
          </a:prstGeom>
          <a:blipFill>
            <a:blip r:embed="rId3" cstate="print"/>
            <a:stretch>
              <a:fillRect l="-41027" r="-108033"/>
            </a:stretch>
          </a:blipFill>
        </p:spPr>
        <p:txBody>
          <a:bodyPr wrap="square" lIns="0" tIns="0" rIns="0" bIns="0" rtlCol="0">
            <a:noAutofit/>
          </a:bodyPr>
          <a:lstStyle/>
          <a:p>
            <a:pPr defTabSz="932597">
              <a:defRPr/>
            </a:pPr>
            <a:endParaRPr dirty="0">
              <a:solidFill>
                <a:prstClr val="black"/>
              </a:solidFill>
              <a:latin typeface="Calibri"/>
            </a:endParaRPr>
          </a:p>
        </p:txBody>
      </p:sp>
      <p:sp>
        <p:nvSpPr>
          <p:cNvPr id="7" name="object 7"/>
          <p:cNvSpPr txBox="1"/>
          <p:nvPr/>
        </p:nvSpPr>
        <p:spPr>
          <a:xfrm>
            <a:off x="-501744" y="1738471"/>
            <a:ext cx="6358594" cy="3249864"/>
          </a:xfrm>
          <a:prstGeom prst="rect">
            <a:avLst/>
          </a:prstGeom>
        </p:spPr>
        <p:txBody>
          <a:bodyPr vert="horz" wrap="square" lIns="0" tIns="0" rIns="0" bIns="0" rtlCol="0">
            <a:noAutofit/>
          </a:bodyPr>
          <a:lstStyle/>
          <a:p>
            <a:pPr marL="945549" marR="12953" defTabSz="932597">
              <a:spcBef>
                <a:spcPts val="41"/>
              </a:spcBef>
              <a:defRPr/>
            </a:pPr>
            <a:endParaRPr lang="en-US" sz="1632" spc="-10" dirty="0">
              <a:solidFill>
                <a:srgbClr val="282828"/>
              </a:solidFill>
              <a:latin typeface="Segoe UI"/>
              <a:cs typeface="Segoe UI"/>
            </a:endParaRPr>
          </a:p>
          <a:p>
            <a:pPr marL="945549" marR="12953" defTabSz="932597">
              <a:spcBef>
                <a:spcPts val="41"/>
              </a:spcBef>
              <a:defRPr/>
            </a:pPr>
            <a:endParaRPr lang="en-US" sz="1632" spc="-10" dirty="0">
              <a:solidFill>
                <a:srgbClr val="282828"/>
              </a:solidFill>
              <a:latin typeface="Segoe UI"/>
              <a:cs typeface="Segoe UI"/>
            </a:endParaRPr>
          </a:p>
          <a:p>
            <a:pPr marL="945549" marR="12953" defTabSz="932597">
              <a:spcBef>
                <a:spcPts val="41"/>
              </a:spcBef>
              <a:defRPr/>
            </a:pPr>
            <a:r>
              <a:rPr lang="en-US" sz="1632" spc="-10" dirty="0">
                <a:solidFill>
                  <a:srgbClr val="282828"/>
                </a:solidFill>
                <a:latin typeface="Segoe UI"/>
                <a:cs typeface="Segoe UI"/>
              </a:rPr>
              <a:t>Fu</a:t>
            </a:r>
            <a:r>
              <a:rPr lang="en-US" sz="1632" spc="-15" dirty="0">
                <a:solidFill>
                  <a:srgbClr val="282828"/>
                </a:solidFill>
                <a:latin typeface="Segoe UI"/>
                <a:cs typeface="Segoe UI"/>
              </a:rPr>
              <a:t>l</a:t>
            </a:r>
            <a:r>
              <a:rPr lang="en-US" sz="1632" spc="-5" dirty="0">
                <a:solidFill>
                  <a:srgbClr val="282828"/>
                </a:solidFill>
                <a:latin typeface="Segoe UI"/>
                <a:cs typeface="Segoe UI"/>
              </a:rPr>
              <a:t>l</a:t>
            </a:r>
            <a:r>
              <a:rPr lang="en-US" sz="1632" spc="10" dirty="0">
                <a:solidFill>
                  <a:srgbClr val="282828"/>
                </a:solidFill>
                <a:latin typeface="Segoe UI"/>
                <a:cs typeface="Segoe UI"/>
              </a:rPr>
              <a:t> </a:t>
            </a:r>
            <a:r>
              <a:rPr lang="en-US" sz="1632" spc="-20" dirty="0">
                <a:solidFill>
                  <a:srgbClr val="282828"/>
                </a:solidFill>
                <a:latin typeface="Segoe UI"/>
                <a:cs typeface="Segoe UI"/>
              </a:rPr>
              <a:t>sc</a:t>
            </a:r>
            <a:r>
              <a:rPr lang="en-US" sz="1632" spc="-41" dirty="0">
                <a:solidFill>
                  <a:srgbClr val="282828"/>
                </a:solidFill>
                <a:latin typeface="Segoe UI"/>
                <a:cs typeface="Segoe UI"/>
              </a:rPr>
              <a:t>r</a:t>
            </a:r>
            <a:r>
              <a:rPr lang="en-US" sz="1632" spc="-10" dirty="0">
                <a:solidFill>
                  <a:srgbClr val="282828"/>
                </a:solidFill>
                <a:latin typeface="Segoe UI"/>
                <a:cs typeface="Segoe UI"/>
              </a:rPr>
              <a:t>e</a:t>
            </a:r>
            <a:r>
              <a:rPr lang="en-US" sz="1632" spc="-5" dirty="0">
                <a:solidFill>
                  <a:srgbClr val="282828"/>
                </a:solidFill>
                <a:latin typeface="Segoe UI"/>
                <a:cs typeface="Segoe UI"/>
              </a:rPr>
              <a:t>e</a:t>
            </a:r>
            <a:r>
              <a:rPr lang="en-US" sz="1632" spc="-10" dirty="0">
                <a:solidFill>
                  <a:srgbClr val="282828"/>
                </a:solidFill>
                <a:latin typeface="Segoe UI"/>
                <a:cs typeface="Segoe UI"/>
              </a:rPr>
              <a:t>n</a:t>
            </a:r>
            <a:r>
              <a:rPr lang="en-US" sz="1632" spc="10" dirty="0">
                <a:solidFill>
                  <a:srgbClr val="282828"/>
                </a:solidFill>
                <a:latin typeface="Segoe UI"/>
                <a:cs typeface="Segoe UI"/>
              </a:rPr>
              <a:t> </a:t>
            </a:r>
            <a:r>
              <a:rPr lang="en-US" sz="1632" spc="-20" dirty="0">
                <a:solidFill>
                  <a:srgbClr val="282828"/>
                </a:solidFill>
                <a:latin typeface="Segoe UI"/>
                <a:cs typeface="Segoe UI"/>
              </a:rPr>
              <a:t>W</a:t>
            </a:r>
            <a:r>
              <a:rPr lang="en-US" sz="1632" spc="-5" dirty="0">
                <a:solidFill>
                  <a:srgbClr val="282828"/>
                </a:solidFill>
                <a:latin typeface="Segoe UI"/>
                <a:cs typeface="Segoe UI"/>
              </a:rPr>
              <a:t>i</a:t>
            </a:r>
            <a:r>
              <a:rPr lang="en-US" sz="1632" spc="-20" dirty="0">
                <a:solidFill>
                  <a:srgbClr val="282828"/>
                </a:solidFill>
                <a:latin typeface="Segoe UI"/>
                <a:cs typeface="Segoe UI"/>
              </a:rPr>
              <a:t>n</a:t>
            </a:r>
            <a:r>
              <a:rPr lang="en-US" sz="1632" spc="-15" dirty="0">
                <a:solidFill>
                  <a:srgbClr val="282828"/>
                </a:solidFill>
                <a:latin typeface="Segoe UI"/>
                <a:cs typeface="Segoe UI"/>
              </a:rPr>
              <a:t>d</a:t>
            </a:r>
            <a:r>
              <a:rPr lang="en-US" sz="1632" spc="-10" dirty="0">
                <a:solidFill>
                  <a:srgbClr val="282828"/>
                </a:solidFill>
                <a:latin typeface="Segoe UI"/>
                <a:cs typeface="Segoe UI"/>
              </a:rPr>
              <a:t>ows</a:t>
            </a:r>
            <a:r>
              <a:rPr lang="en-US" sz="1632" spc="15" dirty="0">
                <a:solidFill>
                  <a:srgbClr val="282828"/>
                </a:solidFill>
                <a:latin typeface="Segoe UI"/>
                <a:cs typeface="Segoe UI"/>
              </a:rPr>
              <a:t> </a:t>
            </a:r>
            <a:r>
              <a:rPr lang="en-US" sz="1632" spc="-10" dirty="0">
                <a:solidFill>
                  <a:srgbClr val="282828"/>
                </a:solidFill>
                <a:latin typeface="Segoe UI"/>
                <a:cs typeface="Segoe UI"/>
              </a:rPr>
              <a:t>10</a:t>
            </a:r>
            <a:r>
              <a:rPr lang="en-US" sz="1632" spc="-5" dirty="0">
                <a:solidFill>
                  <a:srgbClr val="282828"/>
                </a:solidFill>
                <a:latin typeface="Segoe UI"/>
                <a:cs typeface="Segoe UI"/>
              </a:rPr>
              <a:t> </a:t>
            </a:r>
            <a:r>
              <a:rPr lang="en-US" sz="1632" spc="-10" dirty="0">
                <a:solidFill>
                  <a:srgbClr val="282828"/>
                </a:solidFill>
                <a:latin typeface="Segoe UI"/>
                <a:cs typeface="Segoe UI"/>
              </a:rPr>
              <a:t>and</a:t>
            </a:r>
            <a:r>
              <a:rPr lang="en-US" sz="1632" spc="-15" dirty="0">
                <a:solidFill>
                  <a:srgbClr val="282828"/>
                </a:solidFill>
                <a:latin typeface="Segoe UI"/>
                <a:cs typeface="Segoe UI"/>
              </a:rPr>
              <a:t> </a:t>
            </a:r>
            <a:r>
              <a:rPr lang="en-US" sz="1632" spc="-20" dirty="0">
                <a:solidFill>
                  <a:srgbClr val="282828"/>
                </a:solidFill>
                <a:latin typeface="Segoe UI"/>
                <a:cs typeface="Segoe UI"/>
              </a:rPr>
              <a:t>O</a:t>
            </a:r>
            <a:r>
              <a:rPr lang="en-US" sz="1632" spc="-5" dirty="0">
                <a:solidFill>
                  <a:srgbClr val="282828"/>
                </a:solidFill>
                <a:latin typeface="Segoe UI"/>
                <a:cs typeface="Segoe UI"/>
              </a:rPr>
              <a:t>f</a:t>
            </a:r>
            <a:r>
              <a:rPr lang="en-US" sz="1632" dirty="0">
                <a:solidFill>
                  <a:srgbClr val="282828"/>
                </a:solidFill>
                <a:latin typeface="Segoe UI"/>
                <a:cs typeface="Segoe UI"/>
              </a:rPr>
              <a:t>f</a:t>
            </a:r>
            <a:r>
              <a:rPr lang="en-US" sz="1632" spc="-5" dirty="0">
                <a:solidFill>
                  <a:srgbClr val="282828"/>
                </a:solidFill>
                <a:latin typeface="Segoe UI"/>
                <a:cs typeface="Segoe UI"/>
              </a:rPr>
              <a:t>i</a:t>
            </a:r>
            <a:r>
              <a:rPr lang="en-US" sz="1632" spc="-20" dirty="0">
                <a:solidFill>
                  <a:srgbClr val="282828"/>
                </a:solidFill>
                <a:latin typeface="Segoe UI"/>
                <a:cs typeface="Segoe UI"/>
              </a:rPr>
              <a:t>c</a:t>
            </a:r>
            <a:r>
              <a:rPr lang="en-US" sz="1632" spc="-10" dirty="0">
                <a:solidFill>
                  <a:srgbClr val="282828"/>
                </a:solidFill>
                <a:latin typeface="Segoe UI"/>
                <a:cs typeface="Segoe UI"/>
              </a:rPr>
              <a:t>e</a:t>
            </a:r>
            <a:r>
              <a:rPr lang="en-US" sz="1632" spc="20" dirty="0">
                <a:solidFill>
                  <a:srgbClr val="282828"/>
                </a:solidFill>
                <a:latin typeface="Segoe UI"/>
                <a:cs typeface="Segoe UI"/>
              </a:rPr>
              <a:t> </a:t>
            </a:r>
            <a:r>
              <a:rPr lang="en-US" sz="1632" spc="-10" dirty="0">
                <a:solidFill>
                  <a:srgbClr val="282828"/>
                </a:solidFill>
                <a:latin typeface="Segoe UI"/>
                <a:cs typeface="Segoe UI"/>
              </a:rPr>
              <a:t>365</a:t>
            </a:r>
            <a:r>
              <a:rPr lang="en-US" sz="1632" spc="-5" dirty="0">
                <a:solidFill>
                  <a:srgbClr val="282828"/>
                </a:solidFill>
                <a:latin typeface="Segoe UI"/>
                <a:cs typeface="Segoe UI"/>
              </a:rPr>
              <a:t> </a:t>
            </a:r>
            <a:r>
              <a:rPr lang="en-US" sz="1632" spc="-25" dirty="0">
                <a:solidFill>
                  <a:srgbClr val="282828"/>
                </a:solidFill>
                <a:latin typeface="Segoe UI"/>
                <a:cs typeface="Segoe UI"/>
              </a:rPr>
              <a:t>P</a:t>
            </a:r>
            <a:r>
              <a:rPr lang="en-US" sz="1632" spc="-41" dirty="0">
                <a:solidFill>
                  <a:srgbClr val="282828"/>
                </a:solidFill>
                <a:latin typeface="Segoe UI"/>
                <a:cs typeface="Segoe UI"/>
              </a:rPr>
              <a:t>r</a:t>
            </a:r>
            <a:r>
              <a:rPr lang="en-US" sz="1632" spc="-10" dirty="0">
                <a:solidFill>
                  <a:srgbClr val="282828"/>
                </a:solidFill>
                <a:latin typeface="Segoe UI"/>
                <a:cs typeface="Segoe UI"/>
              </a:rPr>
              <a:t>o</a:t>
            </a:r>
            <a:r>
              <a:rPr lang="en-US" sz="1632" spc="-20" dirty="0">
                <a:solidFill>
                  <a:srgbClr val="282828"/>
                </a:solidFill>
                <a:latin typeface="Segoe UI"/>
                <a:cs typeface="Segoe UI"/>
              </a:rPr>
              <a:t>P</a:t>
            </a:r>
            <a:r>
              <a:rPr lang="en-US" sz="1632" spc="-5" dirty="0">
                <a:solidFill>
                  <a:srgbClr val="282828"/>
                </a:solidFill>
                <a:latin typeface="Segoe UI"/>
                <a:cs typeface="Segoe UI"/>
              </a:rPr>
              <a:t>l</a:t>
            </a:r>
            <a:r>
              <a:rPr lang="en-US" sz="1632" spc="-20" dirty="0">
                <a:solidFill>
                  <a:srgbClr val="282828"/>
                </a:solidFill>
                <a:latin typeface="Segoe UI"/>
                <a:cs typeface="Segoe UI"/>
              </a:rPr>
              <a:t>u</a:t>
            </a:r>
            <a:r>
              <a:rPr lang="en-US" sz="1632" spc="-10" dirty="0">
                <a:solidFill>
                  <a:srgbClr val="282828"/>
                </a:solidFill>
                <a:latin typeface="Segoe UI"/>
                <a:cs typeface="Segoe UI"/>
              </a:rPr>
              <a:t>s experien</a:t>
            </a:r>
            <a:r>
              <a:rPr lang="en-US" sz="1632" spc="-20" dirty="0">
                <a:solidFill>
                  <a:srgbClr val="282828"/>
                </a:solidFill>
                <a:latin typeface="Segoe UI"/>
                <a:cs typeface="Segoe UI"/>
              </a:rPr>
              <a:t>c</a:t>
            </a:r>
            <a:r>
              <a:rPr lang="en-US" sz="1632" spc="-10" dirty="0">
                <a:solidFill>
                  <a:srgbClr val="282828"/>
                </a:solidFill>
                <a:latin typeface="Segoe UI"/>
                <a:cs typeface="Segoe UI"/>
              </a:rPr>
              <a:t>e</a:t>
            </a:r>
            <a:r>
              <a:rPr lang="en-US" sz="1632" spc="15" dirty="0">
                <a:solidFill>
                  <a:srgbClr val="282828"/>
                </a:solidFill>
                <a:latin typeface="Segoe UI"/>
                <a:cs typeface="Segoe UI"/>
              </a:rPr>
              <a:t> </a:t>
            </a:r>
            <a:r>
              <a:rPr lang="en-US" sz="1632" spc="-5" dirty="0">
                <a:solidFill>
                  <a:srgbClr val="282828"/>
                </a:solidFill>
                <a:latin typeface="Segoe UI"/>
                <a:cs typeface="Segoe UI"/>
              </a:rPr>
              <a:t>f</a:t>
            </a:r>
            <a:r>
              <a:rPr lang="en-US" sz="1632" spc="-36" dirty="0">
                <a:solidFill>
                  <a:srgbClr val="282828"/>
                </a:solidFill>
                <a:latin typeface="Segoe UI"/>
                <a:cs typeface="Segoe UI"/>
              </a:rPr>
              <a:t>r</a:t>
            </a:r>
            <a:r>
              <a:rPr lang="en-US" sz="1632" spc="-15" dirty="0">
                <a:solidFill>
                  <a:srgbClr val="282828"/>
                </a:solidFill>
                <a:latin typeface="Segoe UI"/>
                <a:cs typeface="Segoe UI"/>
              </a:rPr>
              <a:t>om</a:t>
            </a:r>
            <a:r>
              <a:rPr lang="en-US" sz="1632" spc="5" dirty="0">
                <a:solidFill>
                  <a:srgbClr val="282828"/>
                </a:solidFill>
                <a:latin typeface="Segoe UI"/>
                <a:cs typeface="Segoe UI"/>
              </a:rPr>
              <a:t> </a:t>
            </a:r>
            <a:r>
              <a:rPr lang="en-US" sz="1632" spc="-10" dirty="0">
                <a:solidFill>
                  <a:srgbClr val="282828"/>
                </a:solidFill>
                <a:latin typeface="Segoe UI"/>
                <a:cs typeface="Segoe UI"/>
              </a:rPr>
              <a:t>S</a:t>
            </a:r>
            <a:r>
              <a:rPr lang="en-US" sz="1632" spc="-5" dirty="0">
                <a:solidFill>
                  <a:srgbClr val="282828"/>
                </a:solidFill>
                <a:latin typeface="Segoe UI"/>
                <a:cs typeface="Segoe UI"/>
              </a:rPr>
              <a:t>a</a:t>
            </a:r>
            <a:r>
              <a:rPr lang="en-US" sz="1632" spc="-15" dirty="0">
                <a:solidFill>
                  <a:srgbClr val="282828"/>
                </a:solidFill>
                <a:latin typeface="Segoe UI"/>
                <a:cs typeface="Segoe UI"/>
              </a:rPr>
              <a:t>ms</a:t>
            </a:r>
            <a:r>
              <a:rPr lang="en-US" sz="1632" spc="-20" dirty="0">
                <a:solidFill>
                  <a:srgbClr val="282828"/>
                </a:solidFill>
                <a:latin typeface="Segoe UI"/>
                <a:cs typeface="Segoe UI"/>
              </a:rPr>
              <a:t>u</a:t>
            </a:r>
            <a:r>
              <a:rPr lang="en-US" sz="1632" spc="-10" dirty="0">
                <a:solidFill>
                  <a:srgbClr val="282828"/>
                </a:solidFill>
                <a:latin typeface="Segoe UI"/>
                <a:cs typeface="Segoe UI"/>
              </a:rPr>
              <a:t>ng</a:t>
            </a:r>
            <a:r>
              <a:rPr lang="en-US" sz="1632" spc="-5" dirty="0">
                <a:solidFill>
                  <a:srgbClr val="282828"/>
                </a:solidFill>
                <a:latin typeface="Segoe UI"/>
                <a:cs typeface="Segoe UI"/>
              </a:rPr>
              <a:t> </a:t>
            </a:r>
            <a:r>
              <a:rPr lang="en-US" sz="1632" spc="-10" dirty="0">
                <a:solidFill>
                  <a:srgbClr val="282828"/>
                </a:solidFill>
                <a:latin typeface="Segoe UI"/>
                <a:cs typeface="Segoe UI"/>
              </a:rPr>
              <a:t>De</a:t>
            </a:r>
            <a:r>
              <a:rPr lang="en-US" sz="1632" spc="-15" dirty="0">
                <a:solidFill>
                  <a:srgbClr val="282828"/>
                </a:solidFill>
                <a:latin typeface="Segoe UI"/>
                <a:cs typeface="Segoe UI"/>
              </a:rPr>
              <a:t>X-</a:t>
            </a:r>
            <a:r>
              <a:rPr lang="en-US" sz="1632" spc="-10" dirty="0">
                <a:solidFill>
                  <a:srgbClr val="282828"/>
                </a:solidFill>
                <a:latin typeface="Segoe UI"/>
                <a:cs typeface="Segoe UI"/>
              </a:rPr>
              <a:t>enabled</a:t>
            </a:r>
            <a:r>
              <a:rPr lang="en-US" sz="1632" spc="10" dirty="0">
                <a:solidFill>
                  <a:srgbClr val="282828"/>
                </a:solidFill>
                <a:latin typeface="Segoe UI"/>
                <a:cs typeface="Segoe UI"/>
              </a:rPr>
              <a:t> </a:t>
            </a:r>
            <a:r>
              <a:rPr lang="en-US" sz="1632" spc="-10" dirty="0">
                <a:solidFill>
                  <a:srgbClr val="282828"/>
                </a:solidFill>
                <a:latin typeface="Segoe UI"/>
                <a:cs typeface="Segoe UI"/>
              </a:rPr>
              <a:t>mobi</a:t>
            </a:r>
            <a:r>
              <a:rPr lang="en-US" sz="1632" spc="-15" dirty="0">
                <a:solidFill>
                  <a:srgbClr val="282828"/>
                </a:solidFill>
                <a:latin typeface="Segoe UI"/>
                <a:cs typeface="Segoe UI"/>
              </a:rPr>
              <a:t>l</a:t>
            </a:r>
            <a:r>
              <a:rPr lang="en-US" sz="1632" spc="-10" dirty="0">
                <a:solidFill>
                  <a:srgbClr val="282828"/>
                </a:solidFill>
                <a:latin typeface="Segoe UI"/>
                <a:cs typeface="Segoe UI"/>
              </a:rPr>
              <a:t>e</a:t>
            </a:r>
            <a:r>
              <a:rPr lang="en-US" sz="1632" spc="5" dirty="0">
                <a:solidFill>
                  <a:srgbClr val="282828"/>
                </a:solidFill>
                <a:latin typeface="Segoe UI"/>
                <a:cs typeface="Segoe UI"/>
              </a:rPr>
              <a:t> </a:t>
            </a:r>
            <a:r>
              <a:rPr lang="en-US" sz="1632" spc="-10" dirty="0">
                <a:solidFill>
                  <a:srgbClr val="282828"/>
                </a:solidFill>
                <a:latin typeface="Segoe UI"/>
                <a:cs typeface="Segoe UI"/>
              </a:rPr>
              <a:t>devices, p</a:t>
            </a:r>
            <a:r>
              <a:rPr lang="en-US" sz="1632" spc="-41" dirty="0">
                <a:solidFill>
                  <a:srgbClr val="282828"/>
                </a:solidFill>
                <a:latin typeface="Segoe UI"/>
                <a:cs typeface="Segoe UI"/>
              </a:rPr>
              <a:t>r</a:t>
            </a:r>
            <a:r>
              <a:rPr lang="en-US" sz="1632" spc="-10" dirty="0">
                <a:solidFill>
                  <a:srgbClr val="282828"/>
                </a:solidFill>
                <a:latin typeface="Segoe UI"/>
                <a:cs typeface="Segoe UI"/>
              </a:rPr>
              <a:t>ovidi</a:t>
            </a:r>
            <a:r>
              <a:rPr lang="en-US" sz="1632" spc="-20" dirty="0">
                <a:solidFill>
                  <a:srgbClr val="282828"/>
                </a:solidFill>
                <a:latin typeface="Segoe UI"/>
                <a:cs typeface="Segoe UI"/>
              </a:rPr>
              <a:t>n</a:t>
            </a:r>
            <a:r>
              <a:rPr lang="en-US" sz="1632" spc="-10" dirty="0">
                <a:solidFill>
                  <a:srgbClr val="282828"/>
                </a:solidFill>
                <a:latin typeface="Segoe UI"/>
                <a:cs typeface="Segoe UI"/>
              </a:rPr>
              <a:t>g</a:t>
            </a:r>
            <a:r>
              <a:rPr lang="en-US" sz="1632" spc="10" dirty="0">
                <a:solidFill>
                  <a:srgbClr val="282828"/>
                </a:solidFill>
                <a:latin typeface="Segoe UI"/>
                <a:cs typeface="Segoe UI"/>
              </a:rPr>
              <a:t> </a:t>
            </a:r>
            <a:r>
              <a:rPr lang="en-US" sz="1632" spc="-10" dirty="0">
                <a:solidFill>
                  <a:srgbClr val="282828"/>
                </a:solidFill>
                <a:latin typeface="Segoe UI"/>
                <a:cs typeface="Segoe UI"/>
              </a:rPr>
              <a:t>the</a:t>
            </a:r>
            <a:r>
              <a:rPr lang="en-US" sz="1632" spc="-5" dirty="0">
                <a:solidFill>
                  <a:srgbClr val="282828"/>
                </a:solidFill>
                <a:latin typeface="Segoe UI"/>
                <a:cs typeface="Segoe UI"/>
              </a:rPr>
              <a:t> </a:t>
            </a:r>
            <a:r>
              <a:rPr lang="en-US" sz="1632" b="1" spc="-25" dirty="0">
                <a:solidFill>
                  <a:srgbClr val="282828"/>
                </a:solidFill>
                <a:latin typeface="Segoe UI"/>
                <a:cs typeface="Segoe UI"/>
              </a:rPr>
              <a:t>W</a:t>
            </a:r>
            <a:r>
              <a:rPr lang="en-US" sz="1632" b="1" spc="-5" dirty="0">
                <a:solidFill>
                  <a:srgbClr val="282828"/>
                </a:solidFill>
                <a:latin typeface="Segoe UI"/>
                <a:cs typeface="Segoe UI"/>
              </a:rPr>
              <a:t>i</a:t>
            </a:r>
            <a:r>
              <a:rPr lang="en-US" sz="1632" b="1" spc="-15" dirty="0">
                <a:solidFill>
                  <a:srgbClr val="282828"/>
                </a:solidFill>
                <a:latin typeface="Segoe UI"/>
                <a:cs typeface="Segoe UI"/>
              </a:rPr>
              <a:t>n</a:t>
            </a:r>
            <a:r>
              <a:rPr lang="en-US" sz="1632" b="1" spc="-10" dirty="0">
                <a:solidFill>
                  <a:srgbClr val="282828"/>
                </a:solidFill>
                <a:latin typeface="Segoe UI"/>
                <a:cs typeface="Segoe UI"/>
              </a:rPr>
              <a:t>do</a:t>
            </a:r>
            <a:r>
              <a:rPr lang="en-US" sz="1632" b="1" spc="-20" dirty="0">
                <a:solidFill>
                  <a:srgbClr val="282828"/>
                </a:solidFill>
                <a:latin typeface="Segoe UI"/>
                <a:cs typeface="Segoe UI"/>
              </a:rPr>
              <a:t>w</a:t>
            </a:r>
            <a:r>
              <a:rPr lang="en-US" sz="1632" b="1" spc="-10" dirty="0">
                <a:solidFill>
                  <a:srgbClr val="282828"/>
                </a:solidFill>
                <a:latin typeface="Segoe UI"/>
                <a:cs typeface="Segoe UI"/>
              </a:rPr>
              <a:t>s</a:t>
            </a:r>
            <a:r>
              <a:rPr lang="en-US" sz="1632" b="1" spc="20" dirty="0">
                <a:solidFill>
                  <a:srgbClr val="282828"/>
                </a:solidFill>
                <a:latin typeface="Segoe UI"/>
                <a:cs typeface="Segoe UI"/>
              </a:rPr>
              <a:t> </a:t>
            </a:r>
            <a:r>
              <a:rPr lang="en-US" sz="1632" b="1" spc="-10" dirty="0">
                <a:solidFill>
                  <a:srgbClr val="282828"/>
                </a:solidFill>
                <a:latin typeface="Segoe UI"/>
                <a:cs typeface="Segoe UI"/>
              </a:rPr>
              <a:t>Vi</a:t>
            </a:r>
            <a:r>
              <a:rPr lang="en-US" sz="1632" b="1" spc="31" dirty="0">
                <a:solidFill>
                  <a:srgbClr val="282828"/>
                </a:solidFill>
                <a:latin typeface="Segoe UI"/>
                <a:cs typeface="Segoe UI"/>
              </a:rPr>
              <a:t>r</a:t>
            </a:r>
            <a:r>
              <a:rPr lang="en-US" sz="1632" b="1" spc="-10" dirty="0">
                <a:solidFill>
                  <a:srgbClr val="282828"/>
                </a:solidFill>
                <a:latin typeface="Segoe UI"/>
                <a:cs typeface="Segoe UI"/>
              </a:rPr>
              <a:t>tual</a:t>
            </a:r>
            <a:r>
              <a:rPr lang="en-US" sz="1632" b="1" spc="10" dirty="0">
                <a:solidFill>
                  <a:srgbClr val="282828"/>
                </a:solidFill>
                <a:latin typeface="Segoe UI"/>
                <a:cs typeface="Segoe UI"/>
              </a:rPr>
              <a:t> </a:t>
            </a:r>
            <a:r>
              <a:rPr lang="en-US" sz="1632" b="1" spc="-10" dirty="0">
                <a:solidFill>
                  <a:srgbClr val="282828"/>
                </a:solidFill>
                <a:latin typeface="Segoe UI"/>
                <a:cs typeface="Segoe UI"/>
              </a:rPr>
              <a:t>Des</a:t>
            </a:r>
            <a:r>
              <a:rPr lang="en-US" sz="1632" b="1" spc="-31" dirty="0">
                <a:solidFill>
                  <a:srgbClr val="282828"/>
                </a:solidFill>
                <a:latin typeface="Segoe UI"/>
                <a:cs typeface="Segoe UI"/>
              </a:rPr>
              <a:t>k</a:t>
            </a:r>
            <a:r>
              <a:rPr lang="en-US" sz="1632" b="1" spc="-25" dirty="0">
                <a:solidFill>
                  <a:srgbClr val="282828"/>
                </a:solidFill>
                <a:latin typeface="Segoe UI"/>
                <a:cs typeface="Segoe UI"/>
              </a:rPr>
              <a:t>t</a:t>
            </a:r>
            <a:r>
              <a:rPr lang="en-US" sz="1632" b="1" spc="-10" dirty="0">
                <a:solidFill>
                  <a:srgbClr val="282828"/>
                </a:solidFill>
                <a:latin typeface="Segoe UI"/>
                <a:cs typeface="Segoe UI"/>
              </a:rPr>
              <a:t>op</a:t>
            </a:r>
            <a:r>
              <a:rPr lang="en-US" sz="1632" b="1" spc="15" dirty="0">
                <a:solidFill>
                  <a:srgbClr val="282828"/>
                </a:solidFill>
                <a:latin typeface="Segoe UI"/>
                <a:cs typeface="Segoe UI"/>
              </a:rPr>
              <a:t> </a:t>
            </a:r>
            <a:r>
              <a:rPr lang="en-US" sz="1632" b="1" spc="-10" dirty="0">
                <a:solidFill>
                  <a:srgbClr val="282828"/>
                </a:solidFill>
                <a:latin typeface="Segoe UI"/>
                <a:cs typeface="Segoe UI"/>
              </a:rPr>
              <a:t>experien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e</a:t>
            </a:r>
            <a:r>
              <a:rPr lang="en-US" sz="1632" b="1" spc="15" dirty="0">
                <a:solidFill>
                  <a:srgbClr val="282828"/>
                </a:solidFill>
                <a:latin typeface="Segoe UI"/>
                <a:cs typeface="Segoe UI"/>
              </a:rPr>
              <a:t> </a:t>
            </a:r>
            <a:r>
              <a:rPr lang="en-US" sz="1632" b="1" spc="-10" dirty="0">
                <a:solidFill>
                  <a:srgbClr val="282828"/>
                </a:solidFill>
                <a:latin typeface="Segoe UI"/>
                <a:cs typeface="Segoe UI"/>
              </a:rPr>
              <a:t>on an And</a:t>
            </a:r>
            <a:r>
              <a:rPr lang="en-US" sz="1632" b="1" spc="-46" dirty="0">
                <a:solidFill>
                  <a:srgbClr val="282828"/>
                </a:solidFill>
                <a:latin typeface="Segoe UI"/>
                <a:cs typeface="Segoe UI"/>
              </a:rPr>
              <a:t>r</a:t>
            </a:r>
            <a:r>
              <a:rPr lang="en-US" sz="1632" b="1" spc="-10" dirty="0">
                <a:solidFill>
                  <a:srgbClr val="282828"/>
                </a:solidFill>
                <a:latin typeface="Segoe UI"/>
                <a:cs typeface="Segoe UI"/>
              </a:rPr>
              <a:t>oid</a:t>
            </a:r>
            <a:r>
              <a:rPr lang="en-US" sz="1632" b="1" spc="10" dirty="0">
                <a:solidFill>
                  <a:srgbClr val="282828"/>
                </a:solidFill>
                <a:latin typeface="Segoe UI"/>
                <a:cs typeface="Segoe UI"/>
              </a:rPr>
              <a:t> </a:t>
            </a:r>
            <a:r>
              <a:rPr lang="en-US" sz="1632" b="1" spc="-10" dirty="0">
                <a:solidFill>
                  <a:srgbClr val="282828"/>
                </a:solidFill>
                <a:latin typeface="Segoe UI"/>
                <a:cs typeface="Segoe UI"/>
              </a:rPr>
              <a:t>endpoi</a:t>
            </a:r>
            <a:r>
              <a:rPr lang="en-US" sz="1632" b="1" spc="-20" dirty="0">
                <a:solidFill>
                  <a:srgbClr val="282828"/>
                </a:solidFill>
                <a:latin typeface="Segoe UI"/>
                <a:cs typeface="Segoe UI"/>
              </a:rPr>
              <a:t>n</a:t>
            </a:r>
            <a:r>
              <a:rPr lang="en-US" sz="1632" b="1" spc="-10" dirty="0">
                <a:solidFill>
                  <a:srgbClr val="282828"/>
                </a:solidFill>
                <a:latin typeface="Segoe UI"/>
                <a:cs typeface="Segoe UI"/>
              </a:rPr>
              <a:t>t</a:t>
            </a:r>
            <a:endParaRPr lang="en-US" sz="1632" b="1" dirty="0">
              <a:solidFill>
                <a:prstClr val="black"/>
              </a:solidFill>
              <a:latin typeface="Segoe UI"/>
              <a:cs typeface="Segoe UI"/>
            </a:endParaRPr>
          </a:p>
          <a:p>
            <a:pPr defTabSz="932597">
              <a:lnSpc>
                <a:spcPts val="918"/>
              </a:lnSpc>
              <a:spcBef>
                <a:spcPts val="18"/>
              </a:spcBef>
              <a:defRPr/>
            </a:pPr>
            <a:endParaRPr lang="en-US" sz="918" dirty="0">
              <a:solidFill>
                <a:prstClr val="black"/>
              </a:solidFill>
              <a:latin typeface="Calibri"/>
            </a:endParaRPr>
          </a:p>
          <a:p>
            <a:pPr defTabSz="932597">
              <a:lnSpc>
                <a:spcPts val="1020"/>
              </a:lnSpc>
              <a:defRPr/>
            </a:pPr>
            <a:endParaRPr lang="en-US" sz="1020" dirty="0">
              <a:solidFill>
                <a:prstClr val="black"/>
              </a:solidFill>
              <a:latin typeface="Calibri"/>
            </a:endParaRPr>
          </a:p>
          <a:p>
            <a:pPr marL="945549" marR="142480" defTabSz="932597">
              <a:lnSpc>
                <a:spcPct val="100099"/>
              </a:lnSpc>
              <a:defRPr/>
            </a:pPr>
            <a:r>
              <a:rPr lang="en-US" sz="1632" spc="-10" dirty="0">
                <a:solidFill>
                  <a:srgbClr val="282828"/>
                </a:solidFill>
                <a:latin typeface="Segoe UI"/>
                <a:cs typeface="Segoe UI"/>
              </a:rPr>
              <a:t>E</a:t>
            </a:r>
            <a:r>
              <a:rPr lang="en-US" sz="1632" spc="-20" dirty="0">
                <a:solidFill>
                  <a:srgbClr val="282828"/>
                </a:solidFill>
                <a:latin typeface="Segoe UI"/>
                <a:cs typeface="Segoe UI"/>
              </a:rPr>
              <a:t>n</a:t>
            </a:r>
            <a:r>
              <a:rPr lang="en-US" sz="1632" spc="-10" dirty="0">
                <a:solidFill>
                  <a:srgbClr val="282828"/>
                </a:solidFill>
                <a:latin typeface="Segoe UI"/>
                <a:cs typeface="Segoe UI"/>
              </a:rPr>
              <a:t>han</a:t>
            </a:r>
            <a:r>
              <a:rPr lang="en-US" sz="1632" spc="-20" dirty="0">
                <a:solidFill>
                  <a:srgbClr val="282828"/>
                </a:solidFill>
                <a:latin typeface="Segoe UI"/>
                <a:cs typeface="Segoe UI"/>
              </a:rPr>
              <a:t>c</a:t>
            </a:r>
            <a:r>
              <a:rPr lang="en-US" sz="1632" spc="-10" dirty="0">
                <a:solidFill>
                  <a:srgbClr val="282828"/>
                </a:solidFill>
                <a:latin typeface="Segoe UI"/>
                <a:cs typeface="Segoe UI"/>
              </a:rPr>
              <a:t>ed</a:t>
            </a:r>
            <a:r>
              <a:rPr lang="en-US" sz="1632" spc="-5" dirty="0">
                <a:solidFill>
                  <a:srgbClr val="282828"/>
                </a:solidFill>
                <a:latin typeface="Segoe UI"/>
                <a:cs typeface="Segoe UI"/>
              </a:rPr>
              <a:t> </a:t>
            </a:r>
            <a:r>
              <a:rPr lang="en-US" sz="1632" spc="-10" dirty="0">
                <a:solidFill>
                  <a:srgbClr val="282828"/>
                </a:solidFill>
                <a:latin typeface="Segoe UI"/>
                <a:cs typeface="Segoe UI"/>
              </a:rPr>
              <a:t>mobi</a:t>
            </a:r>
            <a:r>
              <a:rPr lang="en-US" sz="1632" spc="-15" dirty="0">
                <a:solidFill>
                  <a:srgbClr val="282828"/>
                </a:solidFill>
                <a:latin typeface="Segoe UI"/>
                <a:cs typeface="Segoe UI"/>
              </a:rPr>
              <a:t>l</a:t>
            </a:r>
            <a:r>
              <a:rPr lang="en-US" sz="1632" spc="-10" dirty="0">
                <a:solidFill>
                  <a:srgbClr val="282828"/>
                </a:solidFill>
                <a:latin typeface="Segoe UI"/>
                <a:cs typeface="Segoe UI"/>
              </a:rPr>
              <a:t>ity</a:t>
            </a:r>
            <a:r>
              <a:rPr lang="en-US" sz="1632" spc="5" dirty="0">
                <a:solidFill>
                  <a:srgbClr val="282828"/>
                </a:solidFill>
                <a:latin typeface="Segoe UI"/>
                <a:cs typeface="Segoe UI"/>
              </a:rPr>
              <a:t> </a:t>
            </a:r>
            <a:r>
              <a:rPr lang="en-US" sz="1632" spc="-10" dirty="0">
                <a:solidFill>
                  <a:srgbClr val="282828"/>
                </a:solidFill>
                <a:latin typeface="Segoe UI"/>
                <a:cs typeface="Segoe UI"/>
              </a:rPr>
              <a:t>and p</a:t>
            </a:r>
            <a:r>
              <a:rPr lang="en-US" sz="1632" spc="-41" dirty="0">
                <a:solidFill>
                  <a:srgbClr val="282828"/>
                </a:solidFill>
                <a:latin typeface="Segoe UI"/>
                <a:cs typeface="Segoe UI"/>
              </a:rPr>
              <a:t>r</a:t>
            </a:r>
            <a:r>
              <a:rPr lang="en-US" sz="1632" spc="-10" dirty="0">
                <a:solidFill>
                  <a:srgbClr val="282828"/>
                </a:solidFill>
                <a:latin typeface="Segoe UI"/>
                <a:cs typeface="Segoe UI"/>
              </a:rPr>
              <a:t>od</a:t>
            </a:r>
            <a:r>
              <a:rPr lang="en-US" sz="1632" spc="-20" dirty="0">
                <a:solidFill>
                  <a:srgbClr val="282828"/>
                </a:solidFill>
                <a:latin typeface="Segoe UI"/>
                <a:cs typeface="Segoe UI"/>
              </a:rPr>
              <a:t>u</a:t>
            </a:r>
            <a:r>
              <a:rPr lang="en-US" sz="1632" spc="-15" dirty="0">
                <a:solidFill>
                  <a:srgbClr val="282828"/>
                </a:solidFill>
                <a:latin typeface="Segoe UI"/>
                <a:cs typeface="Segoe UI"/>
              </a:rPr>
              <a:t>c</a:t>
            </a:r>
            <a:r>
              <a:rPr lang="en-US" sz="1632" spc="-10" dirty="0">
                <a:solidFill>
                  <a:srgbClr val="282828"/>
                </a:solidFill>
                <a:latin typeface="Segoe UI"/>
                <a:cs typeface="Segoe UI"/>
              </a:rPr>
              <a:t>tivity</a:t>
            </a:r>
            <a:r>
              <a:rPr lang="en-US" sz="1632" spc="15" dirty="0">
                <a:solidFill>
                  <a:srgbClr val="282828"/>
                </a:solidFill>
                <a:latin typeface="Segoe UI"/>
                <a:cs typeface="Segoe UI"/>
              </a:rPr>
              <a:t> </a:t>
            </a:r>
            <a:r>
              <a:rPr lang="en-US" sz="1632" spc="-10" dirty="0">
                <a:solidFill>
                  <a:srgbClr val="282828"/>
                </a:solidFill>
                <a:latin typeface="Segoe UI"/>
                <a:cs typeface="Segoe UI"/>
              </a:rPr>
              <a:t>wi</a:t>
            </a:r>
            <a:r>
              <a:rPr lang="en-US" sz="1632" spc="-15" dirty="0">
                <a:solidFill>
                  <a:srgbClr val="282828"/>
                </a:solidFill>
                <a:latin typeface="Segoe UI"/>
                <a:cs typeface="Segoe UI"/>
              </a:rPr>
              <a:t>t</a:t>
            </a:r>
            <a:r>
              <a:rPr lang="en-US" sz="1632" spc="-10" dirty="0">
                <a:solidFill>
                  <a:srgbClr val="282828"/>
                </a:solidFill>
                <a:latin typeface="Segoe UI"/>
                <a:cs typeface="Segoe UI"/>
              </a:rPr>
              <a:t>h</a:t>
            </a:r>
            <a:r>
              <a:rPr lang="en-US" sz="1632" spc="-5" dirty="0">
                <a:solidFill>
                  <a:srgbClr val="282828"/>
                </a:solidFill>
                <a:latin typeface="Segoe UI"/>
                <a:cs typeface="Segoe UI"/>
              </a:rPr>
              <a:t> </a:t>
            </a:r>
            <a:r>
              <a:rPr lang="en-US" sz="1632" b="1" spc="-15" dirty="0">
                <a:solidFill>
                  <a:srgbClr val="282828"/>
                </a:solidFill>
                <a:latin typeface="Segoe UI"/>
                <a:cs typeface="Segoe UI"/>
              </a:rPr>
              <a:t>sm</a:t>
            </a:r>
            <a:r>
              <a:rPr lang="en-US" sz="1632" b="1" spc="-5" dirty="0">
                <a:solidFill>
                  <a:srgbClr val="282828"/>
                </a:solidFill>
                <a:latin typeface="Segoe UI"/>
                <a:cs typeface="Segoe UI"/>
              </a:rPr>
              <a:t>all a</a:t>
            </a:r>
            <a:r>
              <a:rPr lang="en-US" sz="1632" b="1" spc="-10" dirty="0">
                <a:solidFill>
                  <a:srgbClr val="282828"/>
                </a:solidFill>
                <a:latin typeface="Segoe UI"/>
                <a:cs typeface="Segoe UI"/>
              </a:rPr>
              <a:t>nd</a:t>
            </a:r>
            <a:r>
              <a:rPr lang="en-US" sz="1632" b="1" spc="-15" dirty="0">
                <a:solidFill>
                  <a:srgbClr val="282828"/>
                </a:solidFill>
                <a:latin typeface="Segoe UI"/>
                <a:cs typeface="Segoe UI"/>
              </a:rPr>
              <a:t> </a:t>
            </a:r>
            <a:r>
              <a:rPr lang="en-US" sz="1632" b="1" spc="-10" dirty="0">
                <a:solidFill>
                  <a:srgbClr val="282828"/>
                </a:solidFill>
                <a:latin typeface="Segoe UI"/>
                <a:cs typeface="Segoe UI"/>
              </a:rPr>
              <a:t>big</a:t>
            </a:r>
            <a:r>
              <a:rPr lang="en-US" sz="1632" b="1" spc="-5" dirty="0">
                <a:solidFill>
                  <a:srgbClr val="282828"/>
                </a:solidFill>
                <a:latin typeface="Segoe UI"/>
                <a:cs typeface="Segoe UI"/>
              </a:rPr>
              <a:t> </a:t>
            </a:r>
            <a:r>
              <a:rPr lang="en-US" sz="1632" b="1" spc="-20" dirty="0">
                <a:solidFill>
                  <a:srgbClr val="282828"/>
                </a:solidFill>
                <a:latin typeface="Segoe UI"/>
                <a:cs typeface="Segoe UI"/>
              </a:rPr>
              <a:t>sc</a:t>
            </a:r>
            <a:r>
              <a:rPr lang="en-US" sz="1632" b="1" spc="-41" dirty="0">
                <a:solidFill>
                  <a:srgbClr val="282828"/>
                </a:solidFill>
                <a:latin typeface="Segoe UI"/>
                <a:cs typeface="Segoe UI"/>
              </a:rPr>
              <a:t>r</a:t>
            </a:r>
            <a:r>
              <a:rPr lang="en-US" sz="1632" b="1" spc="-10" dirty="0">
                <a:solidFill>
                  <a:srgbClr val="282828"/>
                </a:solidFill>
                <a:latin typeface="Segoe UI"/>
                <a:cs typeface="Segoe UI"/>
              </a:rPr>
              <a:t>e</a:t>
            </a:r>
            <a:r>
              <a:rPr lang="en-US" sz="1632" b="1" spc="-5" dirty="0">
                <a:solidFill>
                  <a:srgbClr val="282828"/>
                </a:solidFill>
                <a:latin typeface="Segoe UI"/>
                <a:cs typeface="Segoe UI"/>
              </a:rPr>
              <a:t>e</a:t>
            </a:r>
            <a:r>
              <a:rPr lang="en-US" sz="1632" b="1" spc="-10" dirty="0">
                <a:solidFill>
                  <a:srgbClr val="282828"/>
                </a:solidFill>
                <a:latin typeface="Segoe UI"/>
                <a:cs typeface="Segoe UI"/>
              </a:rPr>
              <a:t>n</a:t>
            </a:r>
            <a:r>
              <a:rPr lang="en-US" sz="1632" b="1" spc="10" dirty="0">
                <a:solidFill>
                  <a:srgbClr val="282828"/>
                </a:solidFill>
                <a:latin typeface="Segoe UI"/>
                <a:cs typeface="Segoe UI"/>
              </a:rPr>
              <a:t> </a:t>
            </a:r>
            <a:r>
              <a:rPr lang="en-US" sz="1632" b="1" spc="-10" dirty="0">
                <a:solidFill>
                  <a:srgbClr val="282828"/>
                </a:solidFill>
                <a:latin typeface="Segoe UI"/>
                <a:cs typeface="Segoe UI"/>
              </a:rPr>
              <a:t>experie</a:t>
            </a:r>
            <a:r>
              <a:rPr lang="en-US" sz="1632" b="1" spc="-15" dirty="0">
                <a:solidFill>
                  <a:srgbClr val="282828"/>
                </a:solidFill>
                <a:latin typeface="Segoe UI"/>
                <a:cs typeface="Segoe UI"/>
              </a:rPr>
              <a:t>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e</a:t>
            </a:r>
            <a:r>
              <a:rPr lang="en-US" sz="1632" spc="-10" dirty="0">
                <a:solidFill>
                  <a:srgbClr val="282828"/>
                </a:solidFill>
                <a:latin typeface="Segoe UI"/>
                <a:cs typeface="Segoe UI"/>
              </a:rPr>
              <a:t>,</a:t>
            </a:r>
            <a:r>
              <a:rPr lang="en-US" sz="1632" spc="15" dirty="0">
                <a:solidFill>
                  <a:srgbClr val="282828"/>
                </a:solidFill>
                <a:latin typeface="Segoe UI"/>
                <a:cs typeface="Segoe UI"/>
              </a:rPr>
              <a:t> </a:t>
            </a:r>
            <a:r>
              <a:rPr lang="en-US" sz="1632" spc="-10" dirty="0">
                <a:solidFill>
                  <a:srgbClr val="282828"/>
                </a:solidFill>
                <a:latin typeface="Segoe UI"/>
                <a:cs typeface="Segoe UI"/>
              </a:rPr>
              <a:t>allo</a:t>
            </a:r>
            <a:r>
              <a:rPr lang="en-US" sz="1632" spc="-25" dirty="0">
                <a:solidFill>
                  <a:srgbClr val="282828"/>
                </a:solidFill>
                <a:latin typeface="Segoe UI"/>
                <a:cs typeface="Segoe UI"/>
              </a:rPr>
              <a:t>w</a:t>
            </a:r>
            <a:r>
              <a:rPr lang="en-US" sz="1632" spc="-5" dirty="0">
                <a:solidFill>
                  <a:srgbClr val="282828"/>
                </a:solidFill>
                <a:latin typeface="Segoe UI"/>
                <a:cs typeface="Segoe UI"/>
              </a:rPr>
              <a:t>i</a:t>
            </a:r>
            <a:r>
              <a:rPr lang="en-US" sz="1632" spc="-20" dirty="0">
                <a:solidFill>
                  <a:srgbClr val="282828"/>
                </a:solidFill>
                <a:latin typeface="Segoe UI"/>
                <a:cs typeface="Segoe UI"/>
              </a:rPr>
              <a:t>n</a:t>
            </a:r>
            <a:r>
              <a:rPr lang="en-US" sz="1632" spc="-10" dirty="0">
                <a:solidFill>
                  <a:srgbClr val="282828"/>
                </a:solidFill>
                <a:latin typeface="Segoe UI"/>
                <a:cs typeface="Segoe UI"/>
              </a:rPr>
              <a:t>g</a:t>
            </a:r>
            <a:r>
              <a:rPr lang="en-US" sz="1632" spc="10" dirty="0">
                <a:solidFill>
                  <a:srgbClr val="282828"/>
                </a:solidFill>
                <a:latin typeface="Segoe UI"/>
                <a:cs typeface="Segoe UI"/>
              </a:rPr>
              <a:t> </a:t>
            </a:r>
            <a:r>
              <a:rPr lang="en-US" sz="1632" spc="-20" dirty="0">
                <a:solidFill>
                  <a:srgbClr val="282828"/>
                </a:solidFill>
                <a:latin typeface="Segoe UI"/>
                <a:cs typeface="Segoe UI"/>
              </a:rPr>
              <a:t>c</a:t>
            </a:r>
            <a:r>
              <a:rPr lang="en-US" sz="1632" spc="-10" dirty="0">
                <a:solidFill>
                  <a:srgbClr val="282828"/>
                </a:solidFill>
                <a:latin typeface="Segoe UI"/>
                <a:cs typeface="Segoe UI"/>
              </a:rPr>
              <a:t>u</a:t>
            </a:r>
            <a:r>
              <a:rPr lang="en-US" sz="1632" spc="-25" dirty="0">
                <a:solidFill>
                  <a:srgbClr val="282828"/>
                </a:solidFill>
                <a:latin typeface="Segoe UI"/>
                <a:cs typeface="Segoe UI"/>
              </a:rPr>
              <a:t>st</a:t>
            </a:r>
            <a:r>
              <a:rPr lang="en-US" sz="1632" spc="-15" dirty="0">
                <a:solidFill>
                  <a:srgbClr val="282828"/>
                </a:solidFill>
                <a:latin typeface="Segoe UI"/>
                <a:cs typeface="Segoe UI"/>
              </a:rPr>
              <a:t>ome</a:t>
            </a:r>
            <a:r>
              <a:rPr lang="en-US" sz="1632" spc="-5" dirty="0">
                <a:solidFill>
                  <a:srgbClr val="282828"/>
                </a:solidFill>
                <a:latin typeface="Segoe UI"/>
                <a:cs typeface="Segoe UI"/>
              </a:rPr>
              <a:t>r</a:t>
            </a:r>
            <a:r>
              <a:rPr lang="en-US" sz="1632" spc="-10" dirty="0">
                <a:solidFill>
                  <a:srgbClr val="282828"/>
                </a:solidFill>
                <a:latin typeface="Segoe UI"/>
                <a:cs typeface="Segoe UI"/>
              </a:rPr>
              <a:t>s</a:t>
            </a:r>
            <a:r>
              <a:rPr lang="en-US" sz="1632" spc="5" dirty="0">
                <a:solidFill>
                  <a:srgbClr val="282828"/>
                </a:solidFill>
                <a:latin typeface="Segoe UI"/>
                <a:cs typeface="Segoe UI"/>
              </a:rPr>
              <a:t> </a:t>
            </a:r>
            <a:r>
              <a:rPr lang="en-US" sz="1632" spc="-25" dirty="0">
                <a:solidFill>
                  <a:srgbClr val="282828"/>
                </a:solidFill>
                <a:latin typeface="Segoe UI"/>
                <a:cs typeface="Segoe UI"/>
              </a:rPr>
              <a:t>t</a:t>
            </a:r>
            <a:r>
              <a:rPr lang="en-US" sz="1632" spc="-10" dirty="0">
                <a:solidFill>
                  <a:srgbClr val="282828"/>
                </a:solidFill>
                <a:latin typeface="Segoe UI"/>
                <a:cs typeface="Segoe UI"/>
              </a:rPr>
              <a:t>o </a:t>
            </a:r>
            <a:r>
              <a:rPr lang="en-US" sz="1632" spc="-20" dirty="0">
                <a:solidFill>
                  <a:srgbClr val="282828"/>
                </a:solidFill>
                <a:latin typeface="Segoe UI"/>
                <a:cs typeface="Segoe UI"/>
              </a:rPr>
              <a:t>s</a:t>
            </a:r>
            <a:r>
              <a:rPr lang="en-US" sz="1632" spc="-10" dirty="0">
                <a:solidFill>
                  <a:srgbClr val="282828"/>
                </a:solidFill>
                <a:latin typeface="Segoe UI"/>
                <a:cs typeface="Segoe UI"/>
              </a:rPr>
              <a:t>e</a:t>
            </a:r>
            <a:r>
              <a:rPr lang="en-US" sz="1632" spc="-5" dirty="0">
                <a:solidFill>
                  <a:srgbClr val="282828"/>
                </a:solidFill>
                <a:latin typeface="Segoe UI"/>
                <a:cs typeface="Segoe UI"/>
              </a:rPr>
              <a:t>a</a:t>
            </a:r>
            <a:r>
              <a:rPr lang="en-US" sz="1632" spc="-10" dirty="0">
                <a:solidFill>
                  <a:srgbClr val="282828"/>
                </a:solidFill>
                <a:latin typeface="Segoe UI"/>
                <a:cs typeface="Segoe UI"/>
              </a:rPr>
              <a:t>mle</a:t>
            </a:r>
            <a:r>
              <a:rPr lang="en-US" sz="1632" spc="-20" dirty="0">
                <a:solidFill>
                  <a:srgbClr val="282828"/>
                </a:solidFill>
                <a:latin typeface="Segoe UI"/>
                <a:cs typeface="Segoe UI"/>
              </a:rPr>
              <a:t>ss</a:t>
            </a:r>
            <a:r>
              <a:rPr lang="en-US" sz="1632" spc="-10" dirty="0">
                <a:solidFill>
                  <a:srgbClr val="282828"/>
                </a:solidFill>
                <a:latin typeface="Segoe UI"/>
                <a:cs typeface="Segoe UI"/>
              </a:rPr>
              <a:t>ly s</a:t>
            </a:r>
            <a:r>
              <a:rPr lang="en-US" sz="1632" spc="-25" dirty="0">
                <a:solidFill>
                  <a:srgbClr val="282828"/>
                </a:solidFill>
                <a:latin typeface="Segoe UI"/>
                <a:cs typeface="Segoe UI"/>
              </a:rPr>
              <a:t>w</a:t>
            </a:r>
            <a:r>
              <a:rPr lang="en-US" sz="1632" spc="-5" dirty="0">
                <a:solidFill>
                  <a:srgbClr val="282828"/>
                </a:solidFill>
                <a:latin typeface="Segoe UI"/>
                <a:cs typeface="Segoe UI"/>
              </a:rPr>
              <a:t>i</a:t>
            </a:r>
            <a:r>
              <a:rPr lang="en-US" sz="1632" spc="-41" dirty="0">
                <a:solidFill>
                  <a:srgbClr val="282828"/>
                </a:solidFill>
                <a:latin typeface="Segoe UI"/>
                <a:cs typeface="Segoe UI"/>
              </a:rPr>
              <a:t>t</a:t>
            </a:r>
            <a:r>
              <a:rPr lang="en-US" sz="1632" spc="-15" dirty="0">
                <a:solidFill>
                  <a:srgbClr val="282828"/>
                </a:solidFill>
                <a:latin typeface="Segoe UI"/>
                <a:cs typeface="Segoe UI"/>
              </a:rPr>
              <a:t>c</a:t>
            </a:r>
            <a:r>
              <a:rPr lang="en-US" sz="1632" spc="-10" dirty="0">
                <a:solidFill>
                  <a:srgbClr val="282828"/>
                </a:solidFill>
                <a:latin typeface="Segoe UI"/>
                <a:cs typeface="Segoe UI"/>
              </a:rPr>
              <a:t>h</a:t>
            </a:r>
            <a:r>
              <a:rPr lang="en-US" sz="1632" spc="10" dirty="0">
                <a:solidFill>
                  <a:srgbClr val="282828"/>
                </a:solidFill>
                <a:latin typeface="Segoe UI"/>
                <a:cs typeface="Segoe UI"/>
              </a:rPr>
              <a:t> </a:t>
            </a:r>
            <a:r>
              <a:rPr lang="en-US" sz="1632" spc="-5" dirty="0">
                <a:solidFill>
                  <a:srgbClr val="282828"/>
                </a:solidFill>
                <a:latin typeface="Segoe UI"/>
                <a:cs typeface="Segoe UI"/>
              </a:rPr>
              <a:t>f</a:t>
            </a:r>
            <a:r>
              <a:rPr lang="en-US" sz="1632" spc="-36" dirty="0">
                <a:solidFill>
                  <a:srgbClr val="282828"/>
                </a:solidFill>
                <a:latin typeface="Segoe UI"/>
                <a:cs typeface="Segoe UI"/>
              </a:rPr>
              <a:t>r</a:t>
            </a:r>
            <a:r>
              <a:rPr lang="en-US" sz="1632" spc="-15" dirty="0">
                <a:solidFill>
                  <a:srgbClr val="282828"/>
                </a:solidFill>
                <a:latin typeface="Segoe UI"/>
                <a:cs typeface="Segoe UI"/>
              </a:rPr>
              <a:t>om</a:t>
            </a:r>
            <a:r>
              <a:rPr lang="en-US" sz="1632" spc="5" dirty="0">
                <a:solidFill>
                  <a:srgbClr val="282828"/>
                </a:solidFill>
                <a:latin typeface="Segoe UI"/>
                <a:cs typeface="Segoe UI"/>
              </a:rPr>
              <a:t> </a:t>
            </a:r>
            <a:r>
              <a:rPr lang="en-US" sz="1632" spc="-10" dirty="0">
                <a:solidFill>
                  <a:srgbClr val="282828"/>
                </a:solidFill>
                <a:latin typeface="Segoe UI"/>
                <a:cs typeface="Segoe UI"/>
              </a:rPr>
              <a:t>one</a:t>
            </a:r>
            <a:r>
              <a:rPr lang="en-US" sz="1632" spc="5" dirty="0">
                <a:solidFill>
                  <a:srgbClr val="282828"/>
                </a:solidFill>
                <a:latin typeface="Segoe UI"/>
                <a:cs typeface="Segoe UI"/>
              </a:rPr>
              <a:t> </a:t>
            </a:r>
            <a:r>
              <a:rPr lang="en-US" sz="1632" spc="-10" dirty="0">
                <a:solidFill>
                  <a:srgbClr val="282828"/>
                </a:solidFill>
                <a:latin typeface="Segoe UI"/>
                <a:cs typeface="Segoe UI"/>
              </a:rPr>
              <a:t>appl</a:t>
            </a:r>
            <a:r>
              <a:rPr lang="en-US" sz="1632" spc="-15" dirty="0">
                <a:solidFill>
                  <a:srgbClr val="282828"/>
                </a:solidFill>
                <a:latin typeface="Segoe UI"/>
                <a:cs typeface="Segoe UI"/>
              </a:rPr>
              <a:t>ic</a:t>
            </a:r>
            <a:r>
              <a:rPr lang="en-US" sz="1632" spc="-10" dirty="0">
                <a:solidFill>
                  <a:srgbClr val="282828"/>
                </a:solidFill>
                <a:latin typeface="Segoe UI"/>
                <a:cs typeface="Segoe UI"/>
              </a:rPr>
              <a:t>ation</a:t>
            </a:r>
            <a:r>
              <a:rPr lang="en-US" sz="1632" spc="-5" dirty="0">
                <a:solidFill>
                  <a:srgbClr val="282828"/>
                </a:solidFill>
                <a:latin typeface="Segoe UI"/>
                <a:cs typeface="Segoe UI"/>
              </a:rPr>
              <a:t> </a:t>
            </a:r>
            <a:r>
              <a:rPr lang="en-US" sz="1632" spc="-20" dirty="0">
                <a:solidFill>
                  <a:srgbClr val="282828"/>
                </a:solidFill>
                <a:latin typeface="Segoe UI"/>
                <a:cs typeface="Segoe UI"/>
              </a:rPr>
              <a:t>t</a:t>
            </a:r>
            <a:r>
              <a:rPr lang="en-US" sz="1632" spc="-10" dirty="0">
                <a:solidFill>
                  <a:srgbClr val="282828"/>
                </a:solidFill>
                <a:latin typeface="Segoe UI"/>
                <a:cs typeface="Segoe UI"/>
              </a:rPr>
              <a:t>o</a:t>
            </a:r>
            <a:r>
              <a:rPr lang="en-US" sz="1632" spc="-5" dirty="0">
                <a:solidFill>
                  <a:srgbClr val="282828"/>
                </a:solidFill>
                <a:latin typeface="Segoe UI"/>
                <a:cs typeface="Segoe UI"/>
              </a:rPr>
              <a:t> </a:t>
            </a:r>
            <a:r>
              <a:rPr lang="en-US" sz="1632" spc="-10" dirty="0">
                <a:solidFill>
                  <a:srgbClr val="282828"/>
                </a:solidFill>
                <a:latin typeface="Segoe UI"/>
                <a:cs typeface="Segoe UI"/>
              </a:rPr>
              <a:t>anot</a:t>
            </a:r>
            <a:r>
              <a:rPr lang="en-US" sz="1632" spc="-20" dirty="0">
                <a:solidFill>
                  <a:srgbClr val="282828"/>
                </a:solidFill>
                <a:latin typeface="Segoe UI"/>
                <a:cs typeface="Segoe UI"/>
              </a:rPr>
              <a:t>h</a:t>
            </a:r>
            <a:r>
              <a:rPr lang="en-US" sz="1632" spc="-10" dirty="0">
                <a:solidFill>
                  <a:srgbClr val="282828"/>
                </a:solidFill>
                <a:latin typeface="Segoe UI"/>
                <a:cs typeface="Segoe UI"/>
              </a:rPr>
              <a:t>er</a:t>
            </a:r>
            <a:endParaRPr lang="en-US" sz="1632" dirty="0">
              <a:solidFill>
                <a:prstClr val="black"/>
              </a:solidFill>
              <a:latin typeface="Segoe UI"/>
              <a:cs typeface="Segoe UI"/>
            </a:endParaRPr>
          </a:p>
          <a:p>
            <a:pPr defTabSz="932597">
              <a:lnSpc>
                <a:spcPts val="918"/>
              </a:lnSpc>
              <a:spcBef>
                <a:spcPts val="19"/>
              </a:spcBef>
              <a:defRPr/>
            </a:pPr>
            <a:endParaRPr lang="en-US" sz="918" dirty="0">
              <a:solidFill>
                <a:prstClr val="black"/>
              </a:solidFill>
              <a:latin typeface="Calibri"/>
            </a:endParaRPr>
          </a:p>
          <a:p>
            <a:pPr defTabSz="932597">
              <a:lnSpc>
                <a:spcPts val="1020"/>
              </a:lnSpc>
              <a:defRPr/>
            </a:pPr>
            <a:endParaRPr lang="en-US" sz="1020" dirty="0">
              <a:solidFill>
                <a:prstClr val="black"/>
              </a:solidFill>
              <a:latin typeface="Calibri"/>
            </a:endParaRPr>
          </a:p>
          <a:p>
            <a:pPr marL="945549" marR="702038" defTabSz="932597">
              <a:defRPr/>
            </a:pPr>
            <a:r>
              <a:rPr lang="en-US" sz="1632" b="1" spc="-71" dirty="0">
                <a:solidFill>
                  <a:srgbClr val="282828"/>
                </a:solidFill>
                <a:latin typeface="Segoe UI"/>
                <a:cs typeface="Segoe UI"/>
              </a:rPr>
              <a:t>F</a:t>
            </a:r>
            <a:r>
              <a:rPr lang="en-US" sz="1632" b="1" spc="-10" dirty="0">
                <a:solidFill>
                  <a:srgbClr val="282828"/>
                </a:solidFill>
                <a:latin typeface="Segoe UI"/>
                <a:cs typeface="Segoe UI"/>
              </a:rPr>
              <a:t>as</a:t>
            </a:r>
            <a:r>
              <a:rPr lang="en-US" sz="1632" b="1" spc="-25" dirty="0">
                <a:solidFill>
                  <a:srgbClr val="282828"/>
                </a:solidFill>
                <a:latin typeface="Segoe UI"/>
                <a:cs typeface="Segoe UI"/>
              </a:rPr>
              <a:t>t</a:t>
            </a:r>
            <a:r>
              <a:rPr lang="en-US" sz="1632" b="1" spc="-10" dirty="0">
                <a:solidFill>
                  <a:srgbClr val="282828"/>
                </a:solidFill>
                <a:latin typeface="Segoe UI"/>
                <a:cs typeface="Segoe UI"/>
              </a:rPr>
              <a:t>er</a:t>
            </a:r>
            <a:r>
              <a:rPr lang="en-US" sz="1632" b="1" spc="-5" dirty="0">
                <a:solidFill>
                  <a:srgbClr val="282828"/>
                </a:solidFill>
                <a:latin typeface="Segoe UI"/>
                <a:cs typeface="Segoe UI"/>
              </a:rPr>
              <a:t> </a:t>
            </a:r>
            <a:r>
              <a:rPr lang="en-US" sz="1632" b="1" spc="-10" dirty="0">
                <a:solidFill>
                  <a:srgbClr val="282828"/>
                </a:solidFill>
                <a:latin typeface="Segoe UI"/>
                <a:cs typeface="Segoe UI"/>
              </a:rPr>
              <a:t>speeds</a:t>
            </a:r>
            <a:r>
              <a:rPr lang="en-US" sz="1632" b="1" spc="-5" dirty="0">
                <a:solidFill>
                  <a:srgbClr val="282828"/>
                </a:solidFill>
                <a:latin typeface="Segoe UI"/>
                <a:cs typeface="Segoe UI"/>
              </a:rPr>
              <a:t> </a:t>
            </a:r>
            <a:r>
              <a:rPr lang="en-US" sz="1632" b="1" spc="-10" dirty="0">
                <a:solidFill>
                  <a:srgbClr val="282828"/>
                </a:solidFill>
                <a:latin typeface="Segoe UI"/>
                <a:cs typeface="Segoe UI"/>
              </a:rPr>
              <a:t>and</a:t>
            </a:r>
            <a:r>
              <a:rPr lang="en-US" sz="1632" b="1" spc="-5" dirty="0">
                <a:solidFill>
                  <a:srgbClr val="282828"/>
                </a:solidFill>
                <a:latin typeface="Segoe UI"/>
                <a:cs typeface="Segoe UI"/>
              </a:rPr>
              <a:t> </a:t>
            </a:r>
            <a:r>
              <a:rPr lang="en-US" sz="1632" b="1" spc="-36" dirty="0">
                <a:solidFill>
                  <a:srgbClr val="282828"/>
                </a:solidFill>
                <a:latin typeface="Segoe UI"/>
                <a:cs typeface="Segoe UI"/>
              </a:rPr>
              <a:t>r</a:t>
            </a:r>
            <a:r>
              <a:rPr lang="en-US" sz="1632" b="1" spc="-10" dirty="0">
                <a:solidFill>
                  <a:srgbClr val="282828"/>
                </a:solidFill>
                <a:latin typeface="Segoe UI"/>
                <a:cs typeface="Segoe UI"/>
              </a:rPr>
              <a:t>ed</a:t>
            </a:r>
            <a:r>
              <a:rPr lang="en-US" sz="1632" b="1" spc="-20" dirty="0">
                <a:solidFill>
                  <a:srgbClr val="282828"/>
                </a:solidFill>
                <a:latin typeface="Segoe UI"/>
                <a:cs typeface="Segoe UI"/>
              </a:rPr>
              <a:t>u</a:t>
            </a:r>
            <a:r>
              <a:rPr lang="en-US" sz="1632" b="1" spc="-15" dirty="0">
                <a:solidFill>
                  <a:srgbClr val="282828"/>
                </a:solidFill>
                <a:latin typeface="Segoe UI"/>
                <a:cs typeface="Segoe UI"/>
              </a:rPr>
              <a:t>c</a:t>
            </a:r>
            <a:r>
              <a:rPr lang="en-US" sz="1632" b="1" spc="-10" dirty="0">
                <a:solidFill>
                  <a:srgbClr val="282828"/>
                </a:solidFill>
                <a:latin typeface="Segoe UI"/>
                <a:cs typeface="Segoe UI"/>
              </a:rPr>
              <a:t>ed</a:t>
            </a:r>
            <a:r>
              <a:rPr lang="en-US" sz="1632" b="1" spc="-5" dirty="0">
                <a:solidFill>
                  <a:srgbClr val="282828"/>
                </a:solidFill>
                <a:latin typeface="Segoe UI"/>
                <a:cs typeface="Segoe UI"/>
              </a:rPr>
              <a:t> </a:t>
            </a:r>
            <a:r>
              <a:rPr lang="en-US" sz="1632" b="1" spc="-10" dirty="0">
                <a:solidFill>
                  <a:srgbClr val="282828"/>
                </a:solidFill>
                <a:latin typeface="Segoe UI"/>
                <a:cs typeface="Segoe UI"/>
              </a:rPr>
              <a:t>la</a:t>
            </a:r>
            <a:r>
              <a:rPr lang="en-US" sz="1632" b="1" spc="-20" dirty="0">
                <a:solidFill>
                  <a:srgbClr val="282828"/>
                </a:solidFill>
                <a:latin typeface="Segoe UI"/>
                <a:cs typeface="Segoe UI"/>
              </a:rPr>
              <a:t>t</a:t>
            </a:r>
            <a:r>
              <a:rPr lang="en-US" sz="1632" b="1" spc="-10" dirty="0">
                <a:solidFill>
                  <a:srgbClr val="282828"/>
                </a:solidFill>
                <a:latin typeface="Segoe UI"/>
                <a:cs typeface="Segoe UI"/>
              </a:rPr>
              <a:t>en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y</a:t>
            </a:r>
            <a:r>
              <a:rPr lang="en-US" sz="1632" b="1" spc="10" dirty="0">
                <a:solidFill>
                  <a:srgbClr val="282828"/>
                </a:solidFill>
                <a:latin typeface="Segoe UI"/>
                <a:cs typeface="Segoe UI"/>
              </a:rPr>
              <a:t> </a:t>
            </a:r>
            <a:r>
              <a:rPr lang="en-US" sz="1632" spc="-10" dirty="0">
                <a:solidFill>
                  <a:srgbClr val="282828"/>
                </a:solidFill>
                <a:latin typeface="Segoe UI"/>
                <a:cs typeface="Segoe UI"/>
              </a:rPr>
              <a:t>wi</a:t>
            </a:r>
            <a:r>
              <a:rPr lang="en-US" sz="1632" spc="-15" dirty="0">
                <a:solidFill>
                  <a:srgbClr val="282828"/>
                </a:solidFill>
                <a:latin typeface="Segoe UI"/>
                <a:cs typeface="Segoe UI"/>
              </a:rPr>
              <a:t>t</a:t>
            </a:r>
            <a:r>
              <a:rPr lang="en-US" sz="1632" spc="-10" dirty="0">
                <a:solidFill>
                  <a:srgbClr val="282828"/>
                </a:solidFill>
                <a:latin typeface="Segoe UI"/>
                <a:cs typeface="Segoe UI"/>
              </a:rPr>
              <a:t>h</a:t>
            </a:r>
            <a:r>
              <a:rPr lang="en-US" sz="1632" spc="-5" dirty="0">
                <a:solidFill>
                  <a:srgbClr val="282828"/>
                </a:solidFill>
                <a:latin typeface="Segoe UI"/>
                <a:cs typeface="Segoe UI"/>
              </a:rPr>
              <a:t> </a:t>
            </a:r>
            <a:r>
              <a:rPr lang="en-US" sz="1632" spc="-10" dirty="0">
                <a:solidFill>
                  <a:srgbClr val="282828"/>
                </a:solidFill>
                <a:latin typeface="Segoe UI"/>
                <a:cs typeface="Segoe UI"/>
              </a:rPr>
              <a:t>the</a:t>
            </a:r>
            <a:r>
              <a:rPr lang="en-US" sz="1632" spc="-5" dirty="0">
                <a:solidFill>
                  <a:srgbClr val="282828"/>
                </a:solidFill>
                <a:latin typeface="Segoe UI"/>
                <a:cs typeface="Segoe UI"/>
              </a:rPr>
              <a:t> </a:t>
            </a:r>
            <a:r>
              <a:rPr lang="en-US" sz="1632" spc="-10" dirty="0">
                <a:solidFill>
                  <a:srgbClr val="282828"/>
                </a:solidFill>
                <a:latin typeface="Segoe UI"/>
                <a:cs typeface="Segoe UI"/>
              </a:rPr>
              <a:t>new S</a:t>
            </a:r>
            <a:r>
              <a:rPr lang="en-US" sz="1632" spc="-5" dirty="0">
                <a:solidFill>
                  <a:srgbClr val="282828"/>
                </a:solidFill>
                <a:latin typeface="Segoe UI"/>
                <a:cs typeface="Segoe UI"/>
              </a:rPr>
              <a:t>a</a:t>
            </a:r>
            <a:r>
              <a:rPr lang="en-US" sz="1632" spc="-15" dirty="0">
                <a:solidFill>
                  <a:srgbClr val="282828"/>
                </a:solidFill>
                <a:latin typeface="Segoe UI"/>
                <a:cs typeface="Segoe UI"/>
              </a:rPr>
              <a:t>ms</a:t>
            </a:r>
            <a:r>
              <a:rPr lang="en-US" sz="1632" spc="-20" dirty="0">
                <a:solidFill>
                  <a:srgbClr val="282828"/>
                </a:solidFill>
                <a:latin typeface="Segoe UI"/>
                <a:cs typeface="Segoe UI"/>
              </a:rPr>
              <a:t>u</a:t>
            </a:r>
            <a:r>
              <a:rPr lang="en-US" sz="1632" spc="-10" dirty="0">
                <a:solidFill>
                  <a:srgbClr val="282828"/>
                </a:solidFill>
                <a:latin typeface="Segoe UI"/>
                <a:cs typeface="Segoe UI"/>
              </a:rPr>
              <a:t>ng</a:t>
            </a:r>
            <a:r>
              <a:rPr lang="en-US" sz="1632" spc="-15" dirty="0">
                <a:solidFill>
                  <a:srgbClr val="282828"/>
                </a:solidFill>
                <a:latin typeface="Segoe UI"/>
                <a:cs typeface="Segoe UI"/>
              </a:rPr>
              <a:t> </a:t>
            </a:r>
            <a:r>
              <a:rPr lang="en-US" sz="1632" spc="-10" dirty="0">
                <a:solidFill>
                  <a:srgbClr val="282828"/>
                </a:solidFill>
                <a:latin typeface="Segoe UI"/>
                <a:cs typeface="Segoe UI"/>
              </a:rPr>
              <a:t>Galaxy</a:t>
            </a:r>
            <a:r>
              <a:rPr lang="en-US" sz="1632" spc="10" dirty="0">
                <a:solidFill>
                  <a:srgbClr val="282828"/>
                </a:solidFill>
                <a:latin typeface="Segoe UI"/>
                <a:cs typeface="Segoe UI"/>
              </a:rPr>
              <a:t> </a:t>
            </a:r>
            <a:r>
              <a:rPr lang="en-US" sz="1632" spc="-10" dirty="0">
                <a:solidFill>
                  <a:srgbClr val="282828"/>
                </a:solidFill>
                <a:latin typeface="Segoe UI"/>
                <a:cs typeface="Segoe UI"/>
              </a:rPr>
              <a:t>S</a:t>
            </a:r>
            <a:r>
              <a:rPr lang="en-US" sz="1632" spc="-5" dirty="0">
                <a:solidFill>
                  <a:srgbClr val="282828"/>
                </a:solidFill>
                <a:latin typeface="Segoe UI"/>
                <a:cs typeface="Segoe UI"/>
              </a:rPr>
              <a:t>1</a:t>
            </a:r>
            <a:r>
              <a:rPr lang="en-US" sz="1632" spc="-10" dirty="0">
                <a:solidFill>
                  <a:srgbClr val="282828"/>
                </a:solidFill>
                <a:latin typeface="Segoe UI"/>
                <a:cs typeface="Segoe UI"/>
              </a:rPr>
              <a:t>0</a:t>
            </a:r>
            <a:r>
              <a:rPr lang="en-US" sz="1632" spc="-5" dirty="0">
                <a:solidFill>
                  <a:srgbClr val="282828"/>
                </a:solidFill>
                <a:latin typeface="Segoe UI"/>
                <a:cs typeface="Segoe UI"/>
              </a:rPr>
              <a:t> </a:t>
            </a:r>
            <a:r>
              <a:rPr lang="en-US" sz="1632" spc="-20" dirty="0">
                <a:solidFill>
                  <a:srgbClr val="282828"/>
                </a:solidFill>
                <a:latin typeface="Segoe UI"/>
                <a:cs typeface="Segoe UI"/>
              </a:rPr>
              <a:t>s</a:t>
            </a:r>
            <a:r>
              <a:rPr lang="en-US" sz="1632" spc="-10" dirty="0">
                <a:solidFill>
                  <a:srgbClr val="282828"/>
                </a:solidFill>
                <a:latin typeface="Segoe UI"/>
                <a:cs typeface="Segoe UI"/>
              </a:rPr>
              <a:t>u</a:t>
            </a:r>
            <a:r>
              <a:rPr lang="en-US" sz="1632" spc="-20" dirty="0">
                <a:solidFill>
                  <a:srgbClr val="282828"/>
                </a:solidFill>
                <a:latin typeface="Segoe UI"/>
                <a:cs typeface="Segoe UI"/>
              </a:rPr>
              <a:t>p</a:t>
            </a:r>
            <a:r>
              <a:rPr lang="en-US" sz="1632" spc="-10" dirty="0">
                <a:solidFill>
                  <a:srgbClr val="282828"/>
                </a:solidFill>
                <a:latin typeface="Segoe UI"/>
                <a:cs typeface="Segoe UI"/>
              </a:rPr>
              <a:t>po</a:t>
            </a:r>
            <a:r>
              <a:rPr lang="en-US" sz="1632" spc="31" dirty="0">
                <a:solidFill>
                  <a:srgbClr val="282828"/>
                </a:solidFill>
                <a:latin typeface="Segoe UI"/>
                <a:cs typeface="Segoe UI"/>
              </a:rPr>
              <a:t>r</a:t>
            </a:r>
            <a:r>
              <a:rPr lang="en-US" sz="1632" spc="-10" dirty="0">
                <a:solidFill>
                  <a:srgbClr val="282828"/>
                </a:solidFill>
                <a:latin typeface="Segoe UI"/>
                <a:cs typeface="Segoe UI"/>
              </a:rPr>
              <a:t>t for</a:t>
            </a:r>
            <a:r>
              <a:rPr lang="en-US" sz="1632" spc="10" dirty="0">
                <a:solidFill>
                  <a:srgbClr val="282828"/>
                </a:solidFill>
                <a:latin typeface="Segoe UI"/>
                <a:cs typeface="Segoe UI"/>
              </a:rPr>
              <a:t> </a:t>
            </a:r>
            <a:r>
              <a:rPr lang="en-US" sz="1632" spc="-10" dirty="0">
                <a:solidFill>
                  <a:srgbClr val="282828"/>
                </a:solidFill>
                <a:latin typeface="Segoe UI"/>
                <a:cs typeface="Segoe UI"/>
              </a:rPr>
              <a:t>5G</a:t>
            </a:r>
            <a:r>
              <a:rPr lang="en-US" sz="1632" spc="5" dirty="0">
                <a:solidFill>
                  <a:srgbClr val="282828"/>
                </a:solidFill>
                <a:latin typeface="Segoe UI"/>
                <a:cs typeface="Segoe UI"/>
              </a:rPr>
              <a:t> </a:t>
            </a:r>
            <a:r>
              <a:rPr lang="en-US" sz="1632" spc="-10" dirty="0">
                <a:solidFill>
                  <a:srgbClr val="282828"/>
                </a:solidFill>
                <a:latin typeface="Segoe UI"/>
                <a:cs typeface="Segoe UI"/>
              </a:rPr>
              <a:t>and </a:t>
            </a:r>
            <a:r>
              <a:rPr lang="en-US" sz="1632" spc="-15" dirty="0">
                <a:solidFill>
                  <a:srgbClr val="282828"/>
                </a:solidFill>
                <a:latin typeface="Segoe UI"/>
                <a:cs typeface="Segoe UI"/>
              </a:rPr>
              <a:t>W</a:t>
            </a:r>
            <a:r>
              <a:rPr lang="en-US" sz="1632" spc="5" dirty="0">
                <a:solidFill>
                  <a:srgbClr val="282828"/>
                </a:solidFill>
                <a:latin typeface="Segoe UI"/>
                <a:cs typeface="Segoe UI"/>
              </a:rPr>
              <a:t>i</a:t>
            </a:r>
            <a:r>
              <a:rPr lang="en-US" sz="1632" spc="-15" dirty="0">
                <a:solidFill>
                  <a:srgbClr val="282828"/>
                </a:solidFill>
                <a:latin typeface="Segoe UI"/>
                <a:cs typeface="Segoe UI"/>
              </a:rPr>
              <a:t>-</a:t>
            </a:r>
            <a:r>
              <a:rPr lang="en-US" sz="1632" spc="-10" dirty="0">
                <a:solidFill>
                  <a:srgbClr val="282828"/>
                </a:solidFill>
                <a:latin typeface="Segoe UI"/>
                <a:cs typeface="Segoe UI"/>
              </a:rPr>
              <a:t>Fi</a:t>
            </a:r>
            <a:r>
              <a:rPr lang="en-US" sz="1632" spc="25" dirty="0">
                <a:solidFill>
                  <a:srgbClr val="282828"/>
                </a:solidFill>
                <a:latin typeface="Segoe UI"/>
                <a:cs typeface="Segoe UI"/>
              </a:rPr>
              <a:t> </a:t>
            </a:r>
            <a:r>
              <a:rPr lang="en-US" sz="1632" spc="-10" dirty="0">
                <a:solidFill>
                  <a:srgbClr val="282828"/>
                </a:solidFill>
                <a:latin typeface="Segoe UI"/>
                <a:cs typeface="Segoe UI"/>
              </a:rPr>
              <a:t>6</a:t>
            </a:r>
            <a:endParaRPr lang="en-US" sz="1632" dirty="0">
              <a:solidFill>
                <a:prstClr val="black"/>
              </a:solidFill>
              <a:latin typeface="Segoe UI"/>
              <a:cs typeface="Segoe UI"/>
            </a:endParaRPr>
          </a:p>
        </p:txBody>
      </p:sp>
      <p:sp>
        <p:nvSpPr>
          <p:cNvPr id="28" name="Title 2">
            <a:extLst>
              <a:ext uri="{FF2B5EF4-FFF2-40B4-BE49-F238E27FC236}">
                <a16:creationId xmlns:a16="http://schemas.microsoft.com/office/drawing/2014/main" id="{7EEB80C1-B306-4D0E-B118-A642CF51D0C5}"/>
              </a:ext>
            </a:extLst>
          </p:cNvPr>
          <p:cNvSpPr txBox="1">
            <a:spLocks/>
          </p:cNvSpPr>
          <p:nvPr/>
        </p:nvSpPr>
        <p:spPr>
          <a:xfrm>
            <a:off x="434976" y="449264"/>
            <a:ext cx="5581308" cy="754061"/>
          </a:xfrm>
          <a:prstGeom prst="rect">
            <a:avLst/>
          </a:prstGeom>
        </p:spPr>
        <p:txBody>
          <a:bodyPr wrap="square" lIns="0" tIns="0" rIns="0" bIns="0">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3200" dirty="0">
                <a:latin typeface="Segoe UI Semibold (Headings)"/>
              </a:rPr>
              <a:t>Windows Virtual Desktop with Samsung DeX</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41FF-E4A0-4C8D-94EA-7BC62F87C6BB}"/>
              </a:ext>
            </a:extLst>
          </p:cNvPr>
          <p:cNvSpPr>
            <a:spLocks noGrp="1"/>
          </p:cNvSpPr>
          <p:nvPr>
            <p:ph type="title"/>
          </p:nvPr>
        </p:nvSpPr>
        <p:spPr/>
        <p:txBody>
          <a:bodyPr/>
          <a:lstStyle/>
          <a:p>
            <a:r>
              <a:rPr lang="en-US"/>
              <a:t>The growing Windows Virtual Desktop partner ecosystem</a:t>
            </a:r>
          </a:p>
        </p:txBody>
      </p:sp>
      <p:sp>
        <p:nvSpPr>
          <p:cNvPr id="3" name="TextBox 2">
            <a:extLst>
              <a:ext uri="{FF2B5EF4-FFF2-40B4-BE49-F238E27FC236}">
                <a16:creationId xmlns:a16="http://schemas.microsoft.com/office/drawing/2014/main" id="{2614445E-24BB-41BE-9B86-907887AC9547}"/>
              </a:ext>
            </a:extLst>
          </p:cNvPr>
          <p:cNvSpPr txBox="1"/>
          <p:nvPr/>
        </p:nvSpPr>
        <p:spPr>
          <a:xfrm>
            <a:off x="572299" y="1350502"/>
            <a:ext cx="8100531" cy="2629759"/>
          </a:xfrm>
          <a:prstGeom prst="rect">
            <a:avLst/>
          </a:prstGeom>
          <a:noFill/>
          <a:ln>
            <a:solidFill>
              <a:schemeClr val="tx1"/>
            </a:solidFill>
            <a:prstDash val="sysDot"/>
          </a:ln>
        </p:spPr>
        <p:txBody>
          <a:bodyPr wrap="square" lIns="0" tIns="0" rIns="0" bIns="0"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Systems Integrators </a:t>
            </a:r>
          </a:p>
          <a:p>
            <a:pPr marL="186519"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(SIs and GSIs)</a:t>
            </a: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a:p>
            <a:pPr marL="186519"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1"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F4231C03-E257-4FA4-9114-E7AE480ED9AB}"/>
              </a:ext>
            </a:extLst>
          </p:cNvPr>
          <p:cNvSpPr txBox="1"/>
          <p:nvPr/>
        </p:nvSpPr>
        <p:spPr>
          <a:xfrm>
            <a:off x="8786191" y="1350503"/>
            <a:ext cx="3212134" cy="2615828"/>
          </a:xfrm>
          <a:prstGeom prst="rect">
            <a:avLst/>
          </a:prstGeom>
          <a:noFill/>
          <a:ln>
            <a:solidFill>
              <a:schemeClr val="tx1"/>
            </a:solidFill>
            <a:prstDash val="sysDot"/>
          </a:ln>
        </p:spPr>
        <p:txBody>
          <a:bodyPr wrap="square" lIns="0" tIns="0" rIns="0" bIns="0" rtlCol="0">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Hardware providers </a:t>
            </a:r>
          </a:p>
          <a:p>
            <a:pPr marL="186519" marR="0" lvl="0" indent="0" algn="ctr" defTabSz="932597" rtl="0" eaLnBrk="1" fontAlgn="auto" latinLnBrk="0" hangingPunct="1">
              <a:lnSpc>
                <a:spcPct val="90000"/>
              </a:lnSpc>
              <a:spcBef>
                <a:spcPts val="0"/>
              </a:spcBef>
              <a:spcAft>
                <a:spcPts val="60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Devices and servers</a:t>
            </a:r>
            <a:endParaRPr kumimoji="0" lang="en-US" sz="1632"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3F5CA2D0-0E86-4075-93DE-06EAD173DBA6}"/>
              </a:ext>
            </a:extLst>
          </p:cNvPr>
          <p:cNvSpPr/>
          <p:nvPr/>
        </p:nvSpPr>
        <p:spPr bwMode="auto">
          <a:xfrm>
            <a:off x="754013" y="2058618"/>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5A30D192-71E9-49FC-A3AA-9C6AB6A5F318}"/>
              </a:ext>
            </a:extLst>
          </p:cNvPr>
          <p:cNvPicPr>
            <a:picLocks noChangeAspect="1"/>
          </p:cNvPicPr>
          <p:nvPr/>
        </p:nvPicPr>
        <p:blipFill>
          <a:blip r:embed="rId3"/>
          <a:stretch>
            <a:fillRect/>
          </a:stretch>
        </p:blipFill>
        <p:spPr>
          <a:xfrm>
            <a:off x="1285059" y="2329397"/>
            <a:ext cx="835339" cy="310824"/>
          </a:xfrm>
          <a:prstGeom prst="rect">
            <a:avLst/>
          </a:prstGeom>
        </p:spPr>
      </p:pic>
      <p:sp>
        <p:nvSpPr>
          <p:cNvPr id="22" name="Rectangle 21">
            <a:extLst>
              <a:ext uri="{FF2B5EF4-FFF2-40B4-BE49-F238E27FC236}">
                <a16:creationId xmlns:a16="http://schemas.microsoft.com/office/drawing/2014/main" id="{4833F877-245C-4E3B-9E3E-45DBE461C2A0}"/>
              </a:ext>
            </a:extLst>
          </p:cNvPr>
          <p:cNvSpPr/>
          <p:nvPr/>
        </p:nvSpPr>
        <p:spPr bwMode="auto">
          <a:xfrm>
            <a:off x="2701860" y="2066521"/>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descr="A close up of a logo&#10;&#10;Description automatically generated">
            <a:extLst>
              <a:ext uri="{FF2B5EF4-FFF2-40B4-BE49-F238E27FC236}">
                <a16:creationId xmlns:a16="http://schemas.microsoft.com/office/drawing/2014/main" id="{E06AD89E-E41C-4DC4-ADEA-EE09B8C68D99}"/>
              </a:ext>
            </a:extLst>
          </p:cNvPr>
          <p:cNvPicPr>
            <a:picLocks noChangeAspect="1"/>
          </p:cNvPicPr>
          <p:nvPr/>
        </p:nvPicPr>
        <p:blipFill>
          <a:blip r:embed="rId4"/>
          <a:stretch>
            <a:fillRect/>
          </a:stretch>
        </p:blipFill>
        <p:spPr>
          <a:xfrm>
            <a:off x="2799683" y="2329399"/>
            <a:ext cx="1575242" cy="275849"/>
          </a:xfrm>
          <a:prstGeom prst="rect">
            <a:avLst/>
          </a:prstGeom>
        </p:spPr>
      </p:pic>
      <p:sp>
        <p:nvSpPr>
          <p:cNvPr id="24" name="Rectangle 23">
            <a:extLst>
              <a:ext uri="{FF2B5EF4-FFF2-40B4-BE49-F238E27FC236}">
                <a16:creationId xmlns:a16="http://schemas.microsoft.com/office/drawing/2014/main" id="{EB94AA85-C1D3-4E23-9606-FB5B856236D5}"/>
              </a:ext>
            </a:extLst>
          </p:cNvPr>
          <p:cNvSpPr/>
          <p:nvPr/>
        </p:nvSpPr>
        <p:spPr bwMode="auto">
          <a:xfrm>
            <a:off x="4665176" y="2066520"/>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8614D6B0-43CE-46F6-A4B9-0CAE9BA1FF37}"/>
              </a:ext>
            </a:extLst>
          </p:cNvPr>
          <p:cNvPicPr>
            <a:picLocks noChangeAspect="1"/>
          </p:cNvPicPr>
          <p:nvPr/>
        </p:nvPicPr>
        <p:blipFill>
          <a:blip r:embed="rId5"/>
          <a:stretch>
            <a:fillRect/>
          </a:stretch>
        </p:blipFill>
        <p:spPr>
          <a:xfrm>
            <a:off x="5023860" y="2118091"/>
            <a:ext cx="854765" cy="679926"/>
          </a:xfrm>
          <a:prstGeom prst="rect">
            <a:avLst/>
          </a:prstGeom>
        </p:spPr>
      </p:pic>
      <p:sp>
        <p:nvSpPr>
          <p:cNvPr id="26" name="Rectangle 25">
            <a:extLst>
              <a:ext uri="{FF2B5EF4-FFF2-40B4-BE49-F238E27FC236}">
                <a16:creationId xmlns:a16="http://schemas.microsoft.com/office/drawing/2014/main" id="{152033EE-E38C-405C-944A-31345C8A6F53}"/>
              </a:ext>
            </a:extLst>
          </p:cNvPr>
          <p:cNvSpPr/>
          <p:nvPr/>
        </p:nvSpPr>
        <p:spPr bwMode="auto">
          <a:xfrm>
            <a:off x="790992" y="301722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E23B7A15-D2AC-44B6-8F65-9350CCD4C8DD}"/>
              </a:ext>
            </a:extLst>
          </p:cNvPr>
          <p:cNvSpPr/>
          <p:nvPr/>
        </p:nvSpPr>
        <p:spPr bwMode="auto">
          <a:xfrm>
            <a:off x="4686323" y="302314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Graphic 27">
            <a:extLst>
              <a:ext uri="{FF2B5EF4-FFF2-40B4-BE49-F238E27FC236}">
                <a16:creationId xmlns:a16="http://schemas.microsoft.com/office/drawing/2014/main" id="{F77747D6-D074-4945-B51C-5936C068B6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466" y="3273742"/>
            <a:ext cx="1634454" cy="347889"/>
          </a:xfrm>
          <a:prstGeom prst="rect">
            <a:avLst/>
          </a:prstGeom>
        </p:spPr>
      </p:pic>
      <p:pic>
        <p:nvPicPr>
          <p:cNvPr id="29" name="Picture 28">
            <a:extLst>
              <a:ext uri="{FF2B5EF4-FFF2-40B4-BE49-F238E27FC236}">
                <a16:creationId xmlns:a16="http://schemas.microsoft.com/office/drawing/2014/main" id="{50E7F6E9-A803-4EB2-B297-78F71BCC8337}"/>
              </a:ext>
            </a:extLst>
          </p:cNvPr>
          <p:cNvPicPr>
            <a:picLocks noChangeAspect="1"/>
          </p:cNvPicPr>
          <p:nvPr/>
        </p:nvPicPr>
        <p:blipFill>
          <a:blip r:embed="rId8"/>
          <a:stretch>
            <a:fillRect/>
          </a:stretch>
        </p:blipFill>
        <p:spPr>
          <a:xfrm>
            <a:off x="4811582" y="3247588"/>
            <a:ext cx="1517537" cy="413257"/>
          </a:xfrm>
          <a:prstGeom prst="rect">
            <a:avLst/>
          </a:prstGeom>
        </p:spPr>
      </p:pic>
      <p:sp>
        <p:nvSpPr>
          <p:cNvPr id="30" name="Rectangle 29">
            <a:extLst>
              <a:ext uri="{FF2B5EF4-FFF2-40B4-BE49-F238E27FC236}">
                <a16:creationId xmlns:a16="http://schemas.microsoft.com/office/drawing/2014/main" id="{4722821A-0335-4CB9-99EC-BFBD86F9740F}"/>
              </a:ext>
            </a:extLst>
          </p:cNvPr>
          <p:cNvSpPr/>
          <p:nvPr/>
        </p:nvSpPr>
        <p:spPr bwMode="auto">
          <a:xfrm>
            <a:off x="2681967" y="301722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B5E204F9-4A87-402D-97F8-ADBA6ECBD5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87155" y="3247587"/>
            <a:ext cx="960706" cy="384754"/>
          </a:xfrm>
          <a:prstGeom prst="rect">
            <a:avLst/>
          </a:prstGeom>
        </p:spPr>
      </p:pic>
      <p:grpSp>
        <p:nvGrpSpPr>
          <p:cNvPr id="35" name="Group 34">
            <a:extLst>
              <a:ext uri="{FF2B5EF4-FFF2-40B4-BE49-F238E27FC236}">
                <a16:creationId xmlns:a16="http://schemas.microsoft.com/office/drawing/2014/main" id="{3DB86FCA-6BA4-4A99-9B07-E73064503888}"/>
              </a:ext>
            </a:extLst>
          </p:cNvPr>
          <p:cNvGrpSpPr/>
          <p:nvPr/>
        </p:nvGrpSpPr>
        <p:grpSpPr>
          <a:xfrm>
            <a:off x="9452877" y="2058618"/>
            <a:ext cx="1765401" cy="829553"/>
            <a:chOff x="2573686" y="5892962"/>
            <a:chExt cx="1731188" cy="873022"/>
          </a:xfrm>
        </p:grpSpPr>
        <p:sp>
          <p:nvSpPr>
            <p:cNvPr id="36" name="Rectangle 35">
              <a:extLst>
                <a:ext uri="{FF2B5EF4-FFF2-40B4-BE49-F238E27FC236}">
                  <a16:creationId xmlns:a16="http://schemas.microsoft.com/office/drawing/2014/main" id="{98F2E038-3F8D-4A53-B657-1606C01F75FE}"/>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85FC9B-7AE3-4E86-ADCC-DA845D05036C}"/>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grpSp>
        <p:nvGrpSpPr>
          <p:cNvPr id="38" name="Group 37">
            <a:extLst>
              <a:ext uri="{FF2B5EF4-FFF2-40B4-BE49-F238E27FC236}">
                <a16:creationId xmlns:a16="http://schemas.microsoft.com/office/drawing/2014/main" id="{D1E45C38-EC19-4C10-8E85-7C8DF2E87107}"/>
              </a:ext>
            </a:extLst>
          </p:cNvPr>
          <p:cNvGrpSpPr/>
          <p:nvPr/>
        </p:nvGrpSpPr>
        <p:grpSpPr>
          <a:xfrm>
            <a:off x="9466470" y="3008463"/>
            <a:ext cx="1765401" cy="829553"/>
            <a:chOff x="4408410" y="4901459"/>
            <a:chExt cx="1731188" cy="873022"/>
          </a:xfrm>
        </p:grpSpPr>
        <p:sp>
          <p:nvSpPr>
            <p:cNvPr id="39" name="Rectangle 38">
              <a:extLst>
                <a:ext uri="{FF2B5EF4-FFF2-40B4-BE49-F238E27FC236}">
                  <a16:creationId xmlns:a16="http://schemas.microsoft.com/office/drawing/2014/main" id="{3DBAB48E-18C2-4FEF-A5BF-122616D23109}"/>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descr="A close up of a sign&#10;&#10;Description automatically generated">
              <a:extLst>
                <a:ext uri="{FF2B5EF4-FFF2-40B4-BE49-F238E27FC236}">
                  <a16:creationId xmlns:a16="http://schemas.microsoft.com/office/drawing/2014/main" id="{AA2FA042-C605-4B43-8497-F610C19C5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sp>
        <p:nvSpPr>
          <p:cNvPr id="44" name="TextBox 43">
            <a:extLst>
              <a:ext uri="{FF2B5EF4-FFF2-40B4-BE49-F238E27FC236}">
                <a16:creationId xmlns:a16="http://schemas.microsoft.com/office/drawing/2014/main" id="{2399EF5C-9E6E-4D09-8A7F-13EE6D946FA6}"/>
              </a:ext>
            </a:extLst>
          </p:cNvPr>
          <p:cNvSpPr txBox="1"/>
          <p:nvPr/>
        </p:nvSpPr>
        <p:spPr>
          <a:xfrm>
            <a:off x="572299" y="4036098"/>
            <a:ext cx="11426026" cy="2958427"/>
          </a:xfrm>
          <a:prstGeom prst="rect">
            <a:avLst/>
          </a:prstGeom>
          <a:noFill/>
          <a:ln>
            <a:solidFill>
              <a:schemeClr val="tx1"/>
            </a:solidFill>
            <a:prstDash val="sysDot"/>
          </a:ln>
        </p:spPr>
        <p:txBody>
          <a:bodyPr wrap="square" lIns="0" tIns="0" rIns="0" bIns="0" rtlCol="0">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Independent software vendors and value-add partners</a:t>
            </a:r>
          </a:p>
          <a:p>
            <a:pPr marL="186519" marR="0" lvl="0" indent="0" algn="ctr" defTabSz="932597" rtl="0" eaLnBrk="1" fontAlgn="auto" latinLnBrk="0" hangingPunct="1">
              <a:lnSpc>
                <a:spcPct val="90000"/>
              </a:lnSpc>
              <a:spcBef>
                <a:spcPts val="0"/>
              </a:spcBef>
              <a:spcAft>
                <a:spcPts val="600"/>
              </a:spcAft>
              <a:buClrTx/>
              <a:buSzTx/>
              <a:buFontTx/>
              <a:buNone/>
              <a:tabLst/>
              <a:defRPr/>
            </a:pPr>
            <a:r>
              <a:rPr kumimoji="0" lang="en-US" sz="1632" b="0" i="1" u="none" strike="noStrike" kern="1200" cap="none" spc="0" normalizeH="0" baseline="0" noProof="0">
                <a:ln>
                  <a:noFill/>
                </a:ln>
                <a:solidFill>
                  <a:srgbClr val="0078D4"/>
                </a:solidFill>
                <a:effectLst/>
                <a:uLnTx/>
                <a:uFillTx/>
                <a:latin typeface="Segoe UI Semibold"/>
                <a:ea typeface="+mn-ea"/>
                <a:cs typeface="+mn-cs"/>
              </a:rPr>
              <a:t>Software and services</a:t>
            </a:r>
            <a:endParaRPr kumimoji="0" lang="en-US" sz="1632"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nvGrpSpPr>
          <p:cNvPr id="45" name="Group 44">
            <a:extLst>
              <a:ext uri="{FF2B5EF4-FFF2-40B4-BE49-F238E27FC236}">
                <a16:creationId xmlns:a16="http://schemas.microsoft.com/office/drawing/2014/main" id="{B472A58B-CB5F-4686-915B-1A5E632F18FA}"/>
              </a:ext>
            </a:extLst>
          </p:cNvPr>
          <p:cNvGrpSpPr/>
          <p:nvPr/>
        </p:nvGrpSpPr>
        <p:grpSpPr>
          <a:xfrm>
            <a:off x="9044992" y="6220127"/>
            <a:ext cx="1284932" cy="685033"/>
            <a:chOff x="2177835" y="3583381"/>
            <a:chExt cx="1429589" cy="671758"/>
          </a:xfrm>
        </p:grpSpPr>
        <p:sp>
          <p:nvSpPr>
            <p:cNvPr id="46" name="Rectangle 45">
              <a:extLst>
                <a:ext uri="{FF2B5EF4-FFF2-40B4-BE49-F238E27FC236}">
                  <a16:creationId xmlns:a16="http://schemas.microsoft.com/office/drawing/2014/main" id="{7876B205-EA46-4DB7-B75D-6BE1E4F131C4}"/>
                </a:ext>
              </a:extLst>
            </p:cNvPr>
            <p:cNvSpPr/>
            <p:nvPr/>
          </p:nvSpPr>
          <p:spPr bwMode="auto">
            <a:xfrm>
              <a:off x="2177835" y="3583381"/>
              <a:ext cx="1429589" cy="671758"/>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66870DD-F3FD-4F21-B666-E66B696D97FF}"/>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328633" y="3743116"/>
              <a:ext cx="1069529" cy="345727"/>
            </a:xfrm>
            <a:prstGeom prst="rect">
              <a:avLst/>
            </a:prstGeom>
          </p:spPr>
        </p:pic>
      </p:grpSp>
      <p:grpSp>
        <p:nvGrpSpPr>
          <p:cNvPr id="49" name="Group 48">
            <a:extLst>
              <a:ext uri="{FF2B5EF4-FFF2-40B4-BE49-F238E27FC236}">
                <a16:creationId xmlns:a16="http://schemas.microsoft.com/office/drawing/2014/main" id="{2CF66F6E-5AEF-4DA0-86BE-C716381985A6}"/>
              </a:ext>
            </a:extLst>
          </p:cNvPr>
          <p:cNvGrpSpPr/>
          <p:nvPr/>
        </p:nvGrpSpPr>
        <p:grpSpPr>
          <a:xfrm>
            <a:off x="3277694" y="6252994"/>
            <a:ext cx="1284933" cy="685033"/>
            <a:chOff x="2837327" y="3433695"/>
            <a:chExt cx="1429387" cy="671662"/>
          </a:xfrm>
        </p:grpSpPr>
        <p:sp>
          <p:nvSpPr>
            <p:cNvPr id="50" name="Rectangle 49">
              <a:extLst>
                <a:ext uri="{FF2B5EF4-FFF2-40B4-BE49-F238E27FC236}">
                  <a16:creationId xmlns:a16="http://schemas.microsoft.com/office/drawing/2014/main" id="{9475DBB2-8056-4C06-A4ED-946EC9EECC9E}"/>
                </a:ext>
              </a:extLst>
            </p:cNvPr>
            <p:cNvSpPr/>
            <p:nvPr/>
          </p:nvSpPr>
          <p:spPr bwMode="auto">
            <a:xfrm>
              <a:off x="2837327" y="3433695"/>
              <a:ext cx="1429387" cy="67166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AE30715A-02AF-40A5-A864-99BDF194A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79394" y="3601132"/>
              <a:ext cx="1286796" cy="299758"/>
            </a:xfrm>
            <a:prstGeom prst="rect">
              <a:avLst/>
            </a:prstGeom>
          </p:spPr>
        </p:pic>
      </p:grpSp>
      <p:grpSp>
        <p:nvGrpSpPr>
          <p:cNvPr id="115" name="Group 114">
            <a:extLst>
              <a:ext uri="{FF2B5EF4-FFF2-40B4-BE49-F238E27FC236}">
                <a16:creationId xmlns:a16="http://schemas.microsoft.com/office/drawing/2014/main" id="{4262251F-C343-4AFA-A5B7-4515C7793CCF}"/>
              </a:ext>
            </a:extLst>
          </p:cNvPr>
          <p:cNvGrpSpPr/>
          <p:nvPr/>
        </p:nvGrpSpPr>
        <p:grpSpPr>
          <a:xfrm>
            <a:off x="7598636" y="6231262"/>
            <a:ext cx="1284933" cy="686381"/>
            <a:chOff x="4763011" y="4676316"/>
            <a:chExt cx="1284933" cy="686381"/>
          </a:xfrm>
        </p:grpSpPr>
        <p:sp>
          <p:nvSpPr>
            <p:cNvPr id="53" name="Rectangle 52">
              <a:extLst>
                <a:ext uri="{FF2B5EF4-FFF2-40B4-BE49-F238E27FC236}">
                  <a16:creationId xmlns:a16="http://schemas.microsoft.com/office/drawing/2014/main" id="{76E3C163-F552-4399-8E21-76DCDD4DEB93}"/>
                </a:ext>
              </a:extLst>
            </p:cNvPr>
            <p:cNvSpPr/>
            <p:nvPr/>
          </p:nvSpPr>
          <p:spPr bwMode="auto">
            <a:xfrm>
              <a:off x="4763011" y="4676316"/>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descr="A close up of a logo&#10;&#10;Description automatically generated">
              <a:extLst>
                <a:ext uri="{FF2B5EF4-FFF2-40B4-BE49-F238E27FC236}">
                  <a16:creationId xmlns:a16="http://schemas.microsoft.com/office/drawing/2014/main" id="{03304FD6-CD85-4DA6-BDB4-A390087E5CC9}"/>
                </a:ext>
              </a:extLst>
            </p:cNvPr>
            <p:cNvPicPr>
              <a:picLocks noChangeAspect="1"/>
            </p:cNvPicPr>
            <p:nvPr/>
          </p:nvPicPr>
          <p:blipFill rotWithShape="1">
            <a:blip r:embed="rId15">
              <a:extLst>
                <a:ext uri="{28A0092B-C50C-407E-A947-70E740481C1C}">
                  <a14:useLocalDpi xmlns:a14="http://schemas.microsoft.com/office/drawing/2010/main" val="0"/>
                </a:ext>
              </a:extLst>
            </a:blip>
            <a:srcRect t="33220" b="40793"/>
            <a:stretch/>
          </p:blipFill>
          <p:spPr>
            <a:xfrm>
              <a:off x="4883618" y="4942362"/>
              <a:ext cx="1018384" cy="233618"/>
            </a:xfrm>
            <a:prstGeom prst="rect">
              <a:avLst/>
            </a:prstGeom>
          </p:spPr>
        </p:pic>
      </p:grpSp>
      <p:sp>
        <p:nvSpPr>
          <p:cNvPr id="56" name="Rectangle 55">
            <a:extLst>
              <a:ext uri="{FF2B5EF4-FFF2-40B4-BE49-F238E27FC236}">
                <a16:creationId xmlns:a16="http://schemas.microsoft.com/office/drawing/2014/main" id="{7D1DDC67-53E9-4767-923E-A5A1C70817B0}"/>
              </a:ext>
            </a:extLst>
          </p:cNvPr>
          <p:cNvSpPr/>
          <p:nvPr/>
        </p:nvSpPr>
        <p:spPr bwMode="auto">
          <a:xfrm>
            <a:off x="6155906" y="6243845"/>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4A8C2DC-8C18-4988-A6B2-CF6D8C5181BD}"/>
              </a:ext>
            </a:extLst>
          </p:cNvPr>
          <p:cNvSpPr/>
          <p:nvPr/>
        </p:nvSpPr>
        <p:spPr bwMode="auto">
          <a:xfrm>
            <a:off x="7557515" y="5435577"/>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5DB72D1D-28A1-4A68-B21D-54BADD0998F6}"/>
              </a:ext>
            </a:extLst>
          </p:cNvPr>
          <p:cNvGrpSpPr/>
          <p:nvPr/>
        </p:nvGrpSpPr>
        <p:grpSpPr>
          <a:xfrm>
            <a:off x="4683645" y="4707755"/>
            <a:ext cx="1284933" cy="686381"/>
            <a:chOff x="6136901" y="4680461"/>
            <a:chExt cx="1284933" cy="686381"/>
          </a:xfrm>
        </p:grpSpPr>
        <p:sp>
          <p:nvSpPr>
            <p:cNvPr id="57" name="Rectangle 56">
              <a:extLst>
                <a:ext uri="{FF2B5EF4-FFF2-40B4-BE49-F238E27FC236}">
                  <a16:creationId xmlns:a16="http://schemas.microsoft.com/office/drawing/2014/main" id="{2D5CBF06-2579-48A2-B0EA-AF142ED2DEF4}"/>
                </a:ext>
              </a:extLst>
            </p:cNvPr>
            <p:cNvSpPr/>
            <p:nvPr/>
          </p:nvSpPr>
          <p:spPr bwMode="auto">
            <a:xfrm>
              <a:off x="6136901" y="4680461"/>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 name="Picture 8" descr="See the source image">
              <a:extLst>
                <a:ext uri="{FF2B5EF4-FFF2-40B4-BE49-F238E27FC236}">
                  <a16:creationId xmlns:a16="http://schemas.microsoft.com/office/drawing/2014/main" id="{C368F4B0-DA1E-4423-96ED-2FB62FC302A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4234" y="4861068"/>
              <a:ext cx="925012" cy="396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F75AB81C-A9B5-44A9-BD5E-68E5114E1279}"/>
              </a:ext>
            </a:extLst>
          </p:cNvPr>
          <p:cNvGrpSpPr/>
          <p:nvPr/>
        </p:nvGrpSpPr>
        <p:grpSpPr>
          <a:xfrm>
            <a:off x="4655038" y="6251646"/>
            <a:ext cx="1324586" cy="686381"/>
            <a:chOff x="8932760" y="4682723"/>
            <a:chExt cx="1324586" cy="686381"/>
          </a:xfrm>
        </p:grpSpPr>
        <p:sp>
          <p:nvSpPr>
            <p:cNvPr id="63" name="Rectangle 62">
              <a:extLst>
                <a:ext uri="{FF2B5EF4-FFF2-40B4-BE49-F238E27FC236}">
                  <a16:creationId xmlns:a16="http://schemas.microsoft.com/office/drawing/2014/main" id="{4458048C-EBE5-423E-945A-F67A7FA16DB4}"/>
                </a:ext>
              </a:extLst>
            </p:cNvPr>
            <p:cNvSpPr/>
            <p:nvPr/>
          </p:nvSpPr>
          <p:spPr bwMode="auto">
            <a:xfrm>
              <a:off x="8932760" y="4682723"/>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2" descr="Related image">
              <a:extLst>
                <a:ext uri="{FF2B5EF4-FFF2-40B4-BE49-F238E27FC236}">
                  <a16:creationId xmlns:a16="http://schemas.microsoft.com/office/drawing/2014/main" id="{19601DAD-3CB4-4ED1-9115-72DA03E0D9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80915" y="4786871"/>
              <a:ext cx="950457" cy="483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5C5F165B-C1C9-49AB-A476-0A9CBF98248A}"/>
              </a:ext>
            </a:extLst>
          </p:cNvPr>
          <p:cNvGrpSpPr/>
          <p:nvPr/>
        </p:nvGrpSpPr>
        <p:grpSpPr>
          <a:xfrm>
            <a:off x="6147024" y="5445004"/>
            <a:ext cx="1284932" cy="685033"/>
            <a:chOff x="4757476" y="5435577"/>
            <a:chExt cx="1284932" cy="685033"/>
          </a:xfrm>
        </p:grpSpPr>
        <p:sp>
          <p:nvSpPr>
            <p:cNvPr id="55" name="Rectangle 54">
              <a:extLst>
                <a:ext uri="{FF2B5EF4-FFF2-40B4-BE49-F238E27FC236}">
                  <a16:creationId xmlns:a16="http://schemas.microsoft.com/office/drawing/2014/main" id="{05A5EFB8-B77C-416E-9260-88B0891E0D7D}"/>
                </a:ext>
              </a:extLst>
            </p:cNvPr>
            <p:cNvSpPr/>
            <p:nvPr/>
          </p:nvSpPr>
          <p:spPr bwMode="auto">
            <a:xfrm>
              <a:off x="4757476" y="5435577"/>
              <a:ext cx="1284932"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10" descr="Image result for controlUp logo">
              <a:extLst>
                <a:ext uri="{FF2B5EF4-FFF2-40B4-BE49-F238E27FC236}">
                  <a16:creationId xmlns:a16="http://schemas.microsoft.com/office/drawing/2014/main" id="{4E73E48F-A862-44BB-A484-86A5F398485F}"/>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t="19874" b="31048"/>
            <a:stretch/>
          </p:blipFill>
          <p:spPr bwMode="auto">
            <a:xfrm>
              <a:off x="4791453" y="5628743"/>
              <a:ext cx="1185145" cy="261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Group 116">
            <a:extLst>
              <a:ext uri="{FF2B5EF4-FFF2-40B4-BE49-F238E27FC236}">
                <a16:creationId xmlns:a16="http://schemas.microsoft.com/office/drawing/2014/main" id="{66DA4746-7258-4180-B082-415FBC0CBA9D}"/>
              </a:ext>
            </a:extLst>
          </p:cNvPr>
          <p:cNvGrpSpPr/>
          <p:nvPr/>
        </p:nvGrpSpPr>
        <p:grpSpPr>
          <a:xfrm>
            <a:off x="6122297" y="4685513"/>
            <a:ext cx="1284932" cy="685033"/>
            <a:chOff x="6131366" y="5439721"/>
            <a:chExt cx="1284932" cy="685033"/>
          </a:xfrm>
        </p:grpSpPr>
        <p:sp>
          <p:nvSpPr>
            <p:cNvPr id="59" name="Rectangle 58">
              <a:extLst>
                <a:ext uri="{FF2B5EF4-FFF2-40B4-BE49-F238E27FC236}">
                  <a16:creationId xmlns:a16="http://schemas.microsoft.com/office/drawing/2014/main" id="{D14E0268-E75C-4760-8C0A-9693815CD708}"/>
                </a:ext>
              </a:extLst>
            </p:cNvPr>
            <p:cNvSpPr/>
            <p:nvPr/>
          </p:nvSpPr>
          <p:spPr bwMode="auto">
            <a:xfrm>
              <a:off x="6131366" y="5439721"/>
              <a:ext cx="1284932"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E41D616C-3CD0-4BF2-AE7E-C1F5B17A4E73}"/>
                </a:ext>
              </a:extLst>
            </p:cNvPr>
            <p:cNvPicPr>
              <a:picLocks noChangeAspect="1"/>
            </p:cNvPicPr>
            <p:nvPr/>
          </p:nvPicPr>
          <p:blipFill>
            <a:blip r:embed="rId19"/>
            <a:stretch>
              <a:fillRect/>
            </a:stretch>
          </p:blipFill>
          <p:spPr>
            <a:xfrm>
              <a:off x="6235195" y="5690579"/>
              <a:ext cx="1071769" cy="182201"/>
            </a:xfrm>
            <a:prstGeom prst="rect">
              <a:avLst/>
            </a:prstGeom>
          </p:spPr>
        </p:pic>
      </p:grpSp>
      <p:pic>
        <p:nvPicPr>
          <p:cNvPr id="71" name="Picture 70">
            <a:extLst>
              <a:ext uri="{FF2B5EF4-FFF2-40B4-BE49-F238E27FC236}">
                <a16:creationId xmlns:a16="http://schemas.microsoft.com/office/drawing/2014/main" id="{52BCCF14-5052-478E-9D79-DBA136E7876E}"/>
              </a:ext>
            </a:extLst>
          </p:cNvPr>
          <p:cNvPicPr>
            <a:picLocks noChangeAspect="1"/>
          </p:cNvPicPr>
          <p:nvPr/>
        </p:nvPicPr>
        <p:blipFill>
          <a:blip r:embed="rId20"/>
          <a:stretch>
            <a:fillRect/>
          </a:stretch>
        </p:blipFill>
        <p:spPr>
          <a:xfrm>
            <a:off x="7628840" y="5673563"/>
            <a:ext cx="1139871" cy="199477"/>
          </a:xfrm>
          <a:prstGeom prst="rect">
            <a:avLst/>
          </a:prstGeom>
        </p:spPr>
      </p:pic>
      <p:grpSp>
        <p:nvGrpSpPr>
          <p:cNvPr id="109" name="Group 108">
            <a:extLst>
              <a:ext uri="{FF2B5EF4-FFF2-40B4-BE49-F238E27FC236}">
                <a16:creationId xmlns:a16="http://schemas.microsoft.com/office/drawing/2014/main" id="{8A01F985-15A6-4680-AF3B-BA4B75349B32}"/>
              </a:ext>
            </a:extLst>
          </p:cNvPr>
          <p:cNvGrpSpPr/>
          <p:nvPr/>
        </p:nvGrpSpPr>
        <p:grpSpPr>
          <a:xfrm>
            <a:off x="10412717" y="6226486"/>
            <a:ext cx="1324585" cy="685033"/>
            <a:chOff x="8927224" y="5441984"/>
            <a:chExt cx="1324585" cy="685033"/>
          </a:xfrm>
        </p:grpSpPr>
        <p:sp>
          <p:nvSpPr>
            <p:cNvPr id="64" name="Rectangle 63">
              <a:extLst>
                <a:ext uri="{FF2B5EF4-FFF2-40B4-BE49-F238E27FC236}">
                  <a16:creationId xmlns:a16="http://schemas.microsoft.com/office/drawing/2014/main" id="{CD121F27-8F07-42D9-AAF6-DAE4E0A21FCB}"/>
                </a:ext>
              </a:extLst>
            </p:cNvPr>
            <p:cNvSpPr/>
            <p:nvPr/>
          </p:nvSpPr>
          <p:spPr bwMode="auto">
            <a:xfrm>
              <a:off x="8927224" y="5441984"/>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74FFB1FF-8928-402D-9C4B-ADB0098DE73E}"/>
                </a:ext>
              </a:extLst>
            </p:cNvPr>
            <p:cNvPicPr>
              <a:picLocks noChangeAspect="1"/>
            </p:cNvPicPr>
            <p:nvPr/>
          </p:nvPicPr>
          <p:blipFill>
            <a:blip r:embed="rId21"/>
            <a:stretch>
              <a:fillRect/>
            </a:stretch>
          </p:blipFill>
          <p:spPr>
            <a:xfrm>
              <a:off x="8994207" y="5701893"/>
              <a:ext cx="1225446" cy="159308"/>
            </a:xfrm>
            <a:prstGeom prst="rect">
              <a:avLst/>
            </a:prstGeom>
          </p:spPr>
        </p:pic>
      </p:grpSp>
      <p:grpSp>
        <p:nvGrpSpPr>
          <p:cNvPr id="111" name="Group 110">
            <a:extLst>
              <a:ext uri="{FF2B5EF4-FFF2-40B4-BE49-F238E27FC236}">
                <a16:creationId xmlns:a16="http://schemas.microsoft.com/office/drawing/2014/main" id="{5D9B98A2-9755-4139-AA3E-631D6464098C}"/>
              </a:ext>
            </a:extLst>
          </p:cNvPr>
          <p:cNvGrpSpPr/>
          <p:nvPr/>
        </p:nvGrpSpPr>
        <p:grpSpPr>
          <a:xfrm>
            <a:off x="10451949" y="5461187"/>
            <a:ext cx="1287068" cy="686381"/>
            <a:chOff x="4757476" y="6195894"/>
            <a:chExt cx="1287068" cy="686381"/>
          </a:xfrm>
        </p:grpSpPr>
        <p:sp>
          <p:nvSpPr>
            <p:cNvPr id="52" name="Rectangle 51">
              <a:extLst>
                <a:ext uri="{FF2B5EF4-FFF2-40B4-BE49-F238E27FC236}">
                  <a16:creationId xmlns:a16="http://schemas.microsoft.com/office/drawing/2014/main" id="{57D3345B-324B-483B-B750-2CB611174A58}"/>
                </a:ext>
              </a:extLst>
            </p:cNvPr>
            <p:cNvSpPr/>
            <p:nvPr/>
          </p:nvSpPr>
          <p:spPr bwMode="auto">
            <a:xfrm>
              <a:off x="4757476" y="6195894"/>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2E963FCD-F114-496D-9B33-605637710BDC}"/>
                </a:ext>
              </a:extLst>
            </p:cNvPr>
            <p:cNvPicPr>
              <a:picLocks noChangeAspect="1"/>
            </p:cNvPicPr>
            <p:nvPr/>
          </p:nvPicPr>
          <p:blipFill>
            <a:blip r:embed="rId22"/>
            <a:stretch>
              <a:fillRect/>
            </a:stretch>
          </p:blipFill>
          <p:spPr>
            <a:xfrm>
              <a:off x="4788627" y="6432332"/>
              <a:ext cx="1255917" cy="213506"/>
            </a:xfrm>
            <a:prstGeom prst="rect">
              <a:avLst/>
            </a:prstGeom>
          </p:spPr>
        </p:pic>
      </p:grpSp>
      <p:pic>
        <p:nvPicPr>
          <p:cNvPr id="74" name="Picture 73" descr="A picture containing tableware, plate, drawing&#10;&#10;Description automatically generated">
            <a:extLst>
              <a:ext uri="{FF2B5EF4-FFF2-40B4-BE49-F238E27FC236}">
                <a16:creationId xmlns:a16="http://schemas.microsoft.com/office/drawing/2014/main" id="{AFCC9CD3-6F84-40F7-9243-31E71CD618C1}"/>
              </a:ext>
            </a:extLst>
          </p:cNvPr>
          <p:cNvPicPr>
            <a:picLocks noChangeAspect="1"/>
          </p:cNvPicPr>
          <p:nvPr/>
        </p:nvPicPr>
        <p:blipFill>
          <a:blip r:embed="rId23"/>
          <a:stretch>
            <a:fillRect/>
          </a:stretch>
        </p:blipFill>
        <p:spPr>
          <a:xfrm>
            <a:off x="6284197" y="6377371"/>
            <a:ext cx="1041621" cy="428063"/>
          </a:xfrm>
          <a:prstGeom prst="rect">
            <a:avLst/>
          </a:prstGeom>
        </p:spPr>
      </p:pic>
      <p:grpSp>
        <p:nvGrpSpPr>
          <p:cNvPr id="110" name="Group 109">
            <a:extLst>
              <a:ext uri="{FF2B5EF4-FFF2-40B4-BE49-F238E27FC236}">
                <a16:creationId xmlns:a16="http://schemas.microsoft.com/office/drawing/2014/main" id="{521A2C66-849A-4CE7-BE52-A2D86136B45E}"/>
              </a:ext>
            </a:extLst>
          </p:cNvPr>
          <p:cNvGrpSpPr/>
          <p:nvPr/>
        </p:nvGrpSpPr>
        <p:grpSpPr>
          <a:xfrm>
            <a:off x="721437" y="4705350"/>
            <a:ext cx="1201394" cy="686381"/>
            <a:chOff x="10357256" y="5441984"/>
            <a:chExt cx="1324586" cy="686381"/>
          </a:xfrm>
        </p:grpSpPr>
        <p:sp>
          <p:nvSpPr>
            <p:cNvPr id="60" name="Rectangle 59">
              <a:extLst>
                <a:ext uri="{FF2B5EF4-FFF2-40B4-BE49-F238E27FC236}">
                  <a16:creationId xmlns:a16="http://schemas.microsoft.com/office/drawing/2014/main" id="{2A7339ED-3A8F-46A0-A7A8-8620A8887CEE}"/>
                </a:ext>
              </a:extLst>
            </p:cNvPr>
            <p:cNvSpPr/>
            <p:nvPr/>
          </p:nvSpPr>
          <p:spPr bwMode="auto">
            <a:xfrm>
              <a:off x="10357256" y="544198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BA29EFBB-79C0-41B7-B544-229858D52A2A}"/>
                </a:ext>
              </a:extLst>
            </p:cNvPr>
            <p:cNvPicPr>
              <a:picLocks noChangeAspect="1"/>
            </p:cNvPicPr>
            <p:nvPr/>
          </p:nvPicPr>
          <p:blipFill>
            <a:blip r:embed="rId24"/>
            <a:stretch>
              <a:fillRect/>
            </a:stretch>
          </p:blipFill>
          <p:spPr>
            <a:xfrm>
              <a:off x="10373782" y="5701893"/>
              <a:ext cx="1301082" cy="175646"/>
            </a:xfrm>
            <a:prstGeom prst="rect">
              <a:avLst/>
            </a:prstGeom>
          </p:spPr>
        </p:pic>
      </p:grpSp>
      <p:grpSp>
        <p:nvGrpSpPr>
          <p:cNvPr id="114" name="Group 113">
            <a:extLst>
              <a:ext uri="{FF2B5EF4-FFF2-40B4-BE49-F238E27FC236}">
                <a16:creationId xmlns:a16="http://schemas.microsoft.com/office/drawing/2014/main" id="{A4939C50-30F2-4EED-BC0F-64D07E48007C}"/>
              </a:ext>
            </a:extLst>
          </p:cNvPr>
          <p:cNvGrpSpPr/>
          <p:nvPr/>
        </p:nvGrpSpPr>
        <p:grpSpPr>
          <a:xfrm>
            <a:off x="9023401" y="5456690"/>
            <a:ext cx="1324586" cy="686381"/>
            <a:chOff x="7510379" y="6206137"/>
            <a:chExt cx="1324586" cy="686381"/>
          </a:xfrm>
        </p:grpSpPr>
        <p:sp>
          <p:nvSpPr>
            <p:cNvPr id="62" name="Rectangle 61">
              <a:extLst>
                <a:ext uri="{FF2B5EF4-FFF2-40B4-BE49-F238E27FC236}">
                  <a16:creationId xmlns:a16="http://schemas.microsoft.com/office/drawing/2014/main" id="{CD9C88F2-51BC-42DF-99B7-054F67D8100F}"/>
                </a:ext>
              </a:extLst>
            </p:cNvPr>
            <p:cNvSpPr/>
            <p:nvPr/>
          </p:nvSpPr>
          <p:spPr bwMode="auto">
            <a:xfrm>
              <a:off x="7510379" y="6206137"/>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2" descr="deviceTRUST Logo">
              <a:extLst>
                <a:ext uri="{FF2B5EF4-FFF2-40B4-BE49-F238E27FC236}">
                  <a16:creationId xmlns:a16="http://schemas.microsoft.com/office/drawing/2014/main" id="{2A34FFD4-2E17-4C7C-8038-D14B5C0A12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85714" y="6441261"/>
              <a:ext cx="1166458" cy="2157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85626B25-C3FF-4D8C-9B01-485A5C0551C2}"/>
              </a:ext>
            </a:extLst>
          </p:cNvPr>
          <p:cNvGrpSpPr/>
          <p:nvPr/>
        </p:nvGrpSpPr>
        <p:grpSpPr>
          <a:xfrm>
            <a:off x="3236752" y="4705351"/>
            <a:ext cx="1324586" cy="686381"/>
            <a:chOff x="8927224" y="6212544"/>
            <a:chExt cx="1324586" cy="686381"/>
          </a:xfrm>
        </p:grpSpPr>
        <p:sp>
          <p:nvSpPr>
            <p:cNvPr id="65" name="Rectangle 64">
              <a:extLst>
                <a:ext uri="{FF2B5EF4-FFF2-40B4-BE49-F238E27FC236}">
                  <a16:creationId xmlns:a16="http://schemas.microsoft.com/office/drawing/2014/main" id="{8B69E355-205A-49F6-9115-140E0FF0C2DB}"/>
                </a:ext>
              </a:extLst>
            </p:cNvPr>
            <p:cNvSpPr/>
            <p:nvPr/>
          </p:nvSpPr>
          <p:spPr bwMode="auto">
            <a:xfrm>
              <a:off x="8927224" y="621254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Picture 4" descr="Ivanti Logo">
              <a:extLst>
                <a:ext uri="{FF2B5EF4-FFF2-40B4-BE49-F238E27FC236}">
                  <a16:creationId xmlns:a16="http://schemas.microsoft.com/office/drawing/2014/main" id="{2BA5A758-C93D-46A5-98F3-BF9FBDC2EB9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156879" y="6359321"/>
              <a:ext cx="865274" cy="306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343C93CB-C727-403D-B97C-D60B7B020331}"/>
              </a:ext>
            </a:extLst>
          </p:cNvPr>
          <p:cNvGrpSpPr/>
          <p:nvPr/>
        </p:nvGrpSpPr>
        <p:grpSpPr>
          <a:xfrm>
            <a:off x="3234299" y="5485466"/>
            <a:ext cx="1324585" cy="685033"/>
            <a:chOff x="10350907" y="4686242"/>
            <a:chExt cx="1324585" cy="685033"/>
          </a:xfrm>
        </p:grpSpPr>
        <p:sp>
          <p:nvSpPr>
            <p:cNvPr id="78" name="Rectangle 77">
              <a:extLst>
                <a:ext uri="{FF2B5EF4-FFF2-40B4-BE49-F238E27FC236}">
                  <a16:creationId xmlns:a16="http://schemas.microsoft.com/office/drawing/2014/main" id="{6B0332D1-B6F9-4FB1-8BF8-33752E5515A0}"/>
                </a:ext>
              </a:extLst>
            </p:cNvPr>
            <p:cNvSpPr/>
            <p:nvPr/>
          </p:nvSpPr>
          <p:spPr bwMode="auto">
            <a:xfrm>
              <a:off x="10350907" y="4686242"/>
              <a:ext cx="1324585"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6" descr="Liquidware Logo">
              <a:extLst>
                <a:ext uri="{FF2B5EF4-FFF2-40B4-BE49-F238E27FC236}">
                  <a16:creationId xmlns:a16="http://schemas.microsoft.com/office/drawing/2014/main" id="{846E5B2D-EEE2-4424-A360-E1B829808F6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448576" y="4874476"/>
              <a:ext cx="1132594" cy="361718"/>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79">
            <a:extLst>
              <a:ext uri="{FF2B5EF4-FFF2-40B4-BE49-F238E27FC236}">
                <a16:creationId xmlns:a16="http://schemas.microsoft.com/office/drawing/2014/main" id="{E0B109B5-AE1F-4C86-80A3-0E033F77272E}"/>
              </a:ext>
            </a:extLst>
          </p:cNvPr>
          <p:cNvSpPr/>
          <p:nvPr/>
        </p:nvSpPr>
        <p:spPr bwMode="auto">
          <a:xfrm>
            <a:off x="6609569" y="2066520"/>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7C62A0E9-589A-4AA5-9DAC-764D12C74C79}"/>
              </a:ext>
            </a:extLst>
          </p:cNvPr>
          <p:cNvSpPr/>
          <p:nvPr/>
        </p:nvSpPr>
        <p:spPr bwMode="auto">
          <a:xfrm>
            <a:off x="6630716" y="302314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C994302D-F27C-43BB-BFBE-D9B105350053}"/>
              </a:ext>
            </a:extLst>
          </p:cNvPr>
          <p:cNvPicPr>
            <a:picLocks noChangeAspect="1"/>
          </p:cNvPicPr>
          <p:nvPr/>
        </p:nvPicPr>
        <p:blipFill rotWithShape="1">
          <a:blip r:embed="rId28">
            <a:extLst>
              <a:ext uri="{28A0092B-C50C-407E-A947-70E740481C1C}">
                <a14:useLocalDpi xmlns:a14="http://schemas.microsoft.com/office/drawing/2010/main" val="0"/>
              </a:ext>
            </a:extLst>
          </a:blip>
          <a:srcRect r="50000" b="4401"/>
          <a:stretch/>
        </p:blipFill>
        <p:spPr>
          <a:xfrm>
            <a:off x="7020413" y="2054686"/>
            <a:ext cx="777491" cy="825859"/>
          </a:xfrm>
          <a:prstGeom prst="rect">
            <a:avLst/>
          </a:prstGeom>
        </p:spPr>
      </p:pic>
      <p:pic>
        <p:nvPicPr>
          <p:cNvPr id="10" name="Picture 9" descr="A picture containing window&#10;&#10;Description automatically generated">
            <a:extLst>
              <a:ext uri="{FF2B5EF4-FFF2-40B4-BE49-F238E27FC236}">
                <a16:creationId xmlns:a16="http://schemas.microsoft.com/office/drawing/2014/main" id="{B6F3A43A-A97C-480F-8A81-B6458E0C29BF}"/>
              </a:ext>
            </a:extLst>
          </p:cNvPr>
          <p:cNvPicPr>
            <a:picLocks noChangeAspect="1"/>
          </p:cNvPicPr>
          <p:nvPr/>
        </p:nvPicPr>
        <p:blipFill rotWithShape="1">
          <a:blip r:embed="rId29">
            <a:extLst>
              <a:ext uri="{28A0092B-C50C-407E-A947-70E740481C1C}">
                <a14:useLocalDpi xmlns:a14="http://schemas.microsoft.com/office/drawing/2010/main" val="0"/>
              </a:ext>
            </a:extLst>
          </a:blip>
          <a:srcRect l="37266" t="4509" r="39220" b="39075"/>
          <a:stretch/>
        </p:blipFill>
        <p:spPr>
          <a:xfrm>
            <a:off x="7009398" y="3024199"/>
            <a:ext cx="934403" cy="765501"/>
          </a:xfrm>
          <a:prstGeom prst="rect">
            <a:avLst/>
          </a:prstGeom>
        </p:spPr>
      </p:pic>
      <p:grpSp>
        <p:nvGrpSpPr>
          <p:cNvPr id="13" name="Group 12">
            <a:extLst>
              <a:ext uri="{FF2B5EF4-FFF2-40B4-BE49-F238E27FC236}">
                <a16:creationId xmlns:a16="http://schemas.microsoft.com/office/drawing/2014/main" id="{320FD865-83FD-4D0D-8553-C9CCE894170A}"/>
              </a:ext>
            </a:extLst>
          </p:cNvPr>
          <p:cNvGrpSpPr/>
          <p:nvPr/>
        </p:nvGrpSpPr>
        <p:grpSpPr>
          <a:xfrm>
            <a:off x="1999724" y="4710527"/>
            <a:ext cx="1115552" cy="686381"/>
            <a:chOff x="931527" y="4689803"/>
            <a:chExt cx="1115552" cy="686381"/>
          </a:xfrm>
        </p:grpSpPr>
        <p:sp>
          <p:nvSpPr>
            <p:cNvPr id="87" name="Rectangle 86">
              <a:extLst>
                <a:ext uri="{FF2B5EF4-FFF2-40B4-BE49-F238E27FC236}">
                  <a16:creationId xmlns:a16="http://schemas.microsoft.com/office/drawing/2014/main" id="{1701CEA3-F423-4309-8A9D-4E675BDE5695}"/>
                </a:ext>
              </a:extLst>
            </p:cNvPr>
            <p:cNvSpPr/>
            <p:nvPr/>
          </p:nvSpPr>
          <p:spPr bwMode="auto">
            <a:xfrm>
              <a:off x="931527" y="4689803"/>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60797517-2BF1-4B86-89FA-201C627B026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81897" y="4947734"/>
              <a:ext cx="973705" cy="206425"/>
            </a:xfrm>
            <a:prstGeom prst="rect">
              <a:avLst/>
            </a:prstGeom>
          </p:spPr>
        </p:pic>
      </p:grpSp>
      <p:grpSp>
        <p:nvGrpSpPr>
          <p:cNvPr id="16" name="Group 15">
            <a:extLst>
              <a:ext uri="{FF2B5EF4-FFF2-40B4-BE49-F238E27FC236}">
                <a16:creationId xmlns:a16="http://schemas.microsoft.com/office/drawing/2014/main" id="{91C8B699-835D-4D67-823C-48C0B21F99A9}"/>
              </a:ext>
            </a:extLst>
          </p:cNvPr>
          <p:cNvGrpSpPr/>
          <p:nvPr/>
        </p:nvGrpSpPr>
        <p:grpSpPr>
          <a:xfrm>
            <a:off x="807279" y="6248211"/>
            <a:ext cx="1115552" cy="686381"/>
            <a:chOff x="920644" y="5453943"/>
            <a:chExt cx="1115552" cy="686381"/>
          </a:xfrm>
        </p:grpSpPr>
        <p:sp>
          <p:nvSpPr>
            <p:cNvPr id="88" name="Rectangle 87">
              <a:extLst>
                <a:ext uri="{FF2B5EF4-FFF2-40B4-BE49-F238E27FC236}">
                  <a16:creationId xmlns:a16="http://schemas.microsoft.com/office/drawing/2014/main" id="{AC38538A-E984-40A3-8882-B981B087ACF0}"/>
                </a:ext>
              </a:extLst>
            </p:cNvPr>
            <p:cNvSpPr/>
            <p:nvPr/>
          </p:nvSpPr>
          <p:spPr bwMode="auto">
            <a:xfrm>
              <a:off x="920644" y="5453943"/>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23301B4B-6B1A-46E4-B4CA-F56D92DC59E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12812" y="5763225"/>
              <a:ext cx="952633" cy="176237"/>
            </a:xfrm>
            <a:prstGeom prst="rect">
              <a:avLst/>
            </a:prstGeom>
          </p:spPr>
        </p:pic>
      </p:grpSp>
      <p:grpSp>
        <p:nvGrpSpPr>
          <p:cNvPr id="91" name="Group 90">
            <a:extLst>
              <a:ext uri="{FF2B5EF4-FFF2-40B4-BE49-F238E27FC236}">
                <a16:creationId xmlns:a16="http://schemas.microsoft.com/office/drawing/2014/main" id="{60698751-7CAE-4EAD-A0D1-86B30C499223}"/>
              </a:ext>
            </a:extLst>
          </p:cNvPr>
          <p:cNvGrpSpPr/>
          <p:nvPr/>
        </p:nvGrpSpPr>
        <p:grpSpPr>
          <a:xfrm>
            <a:off x="1997569" y="6257814"/>
            <a:ext cx="1178105" cy="686381"/>
            <a:chOff x="932804" y="6198358"/>
            <a:chExt cx="1115552" cy="686381"/>
          </a:xfrm>
        </p:grpSpPr>
        <p:sp>
          <p:nvSpPr>
            <p:cNvPr id="89" name="Rectangle 88">
              <a:extLst>
                <a:ext uri="{FF2B5EF4-FFF2-40B4-BE49-F238E27FC236}">
                  <a16:creationId xmlns:a16="http://schemas.microsoft.com/office/drawing/2014/main" id="{520D418F-204E-485D-BC4F-0C99203E76B1}"/>
                </a:ext>
              </a:extLst>
            </p:cNvPr>
            <p:cNvSpPr/>
            <p:nvPr/>
          </p:nvSpPr>
          <p:spPr bwMode="auto">
            <a:xfrm>
              <a:off x="932804" y="6198358"/>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A901C21-CDA0-49B1-BDB1-4738D35C406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72470" y="6477734"/>
              <a:ext cx="1012698" cy="130159"/>
            </a:xfrm>
            <a:prstGeom prst="rect">
              <a:avLst/>
            </a:prstGeom>
          </p:spPr>
        </p:pic>
      </p:grpSp>
      <p:grpSp>
        <p:nvGrpSpPr>
          <p:cNvPr id="92" name="Group 91">
            <a:extLst>
              <a:ext uri="{FF2B5EF4-FFF2-40B4-BE49-F238E27FC236}">
                <a16:creationId xmlns:a16="http://schemas.microsoft.com/office/drawing/2014/main" id="{67F08C7F-0FE1-4F41-BB30-2F5A9C0ED248}"/>
              </a:ext>
            </a:extLst>
          </p:cNvPr>
          <p:cNvGrpSpPr/>
          <p:nvPr/>
        </p:nvGrpSpPr>
        <p:grpSpPr>
          <a:xfrm>
            <a:off x="1985359" y="5513499"/>
            <a:ext cx="1178105" cy="686381"/>
            <a:chOff x="2176586" y="4682722"/>
            <a:chExt cx="1115552" cy="686381"/>
          </a:xfrm>
        </p:grpSpPr>
        <p:sp>
          <p:nvSpPr>
            <p:cNvPr id="84" name="Rectangle 83">
              <a:extLst>
                <a:ext uri="{FF2B5EF4-FFF2-40B4-BE49-F238E27FC236}">
                  <a16:creationId xmlns:a16="http://schemas.microsoft.com/office/drawing/2014/main" id="{E71CEE81-18CC-4110-8C8C-EB8F23F50683}"/>
                </a:ext>
              </a:extLst>
            </p:cNvPr>
            <p:cNvSpPr/>
            <p:nvPr/>
          </p:nvSpPr>
          <p:spPr bwMode="auto">
            <a:xfrm>
              <a:off x="2176586" y="4682722"/>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89" descr="A picture containing drawing&#10;&#10;Description automatically generated">
              <a:extLst>
                <a:ext uri="{FF2B5EF4-FFF2-40B4-BE49-F238E27FC236}">
                  <a16:creationId xmlns:a16="http://schemas.microsoft.com/office/drawing/2014/main" id="{A87F0AFD-E51E-4A39-B830-654997EFA9B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04413" y="4807562"/>
              <a:ext cx="455448" cy="455448"/>
            </a:xfrm>
            <a:prstGeom prst="rect">
              <a:avLst/>
            </a:prstGeom>
          </p:spPr>
        </p:pic>
      </p:grpSp>
      <p:grpSp>
        <p:nvGrpSpPr>
          <p:cNvPr id="95" name="Group 94">
            <a:extLst>
              <a:ext uri="{FF2B5EF4-FFF2-40B4-BE49-F238E27FC236}">
                <a16:creationId xmlns:a16="http://schemas.microsoft.com/office/drawing/2014/main" id="{84EE6593-35FF-482A-82E1-48538CFD01E0}"/>
              </a:ext>
            </a:extLst>
          </p:cNvPr>
          <p:cNvGrpSpPr/>
          <p:nvPr/>
        </p:nvGrpSpPr>
        <p:grpSpPr>
          <a:xfrm>
            <a:off x="790992" y="5469007"/>
            <a:ext cx="1115552" cy="686381"/>
            <a:chOff x="2165703" y="5446862"/>
            <a:chExt cx="1115552" cy="686381"/>
          </a:xfrm>
        </p:grpSpPr>
        <p:sp>
          <p:nvSpPr>
            <p:cNvPr id="85" name="Rectangle 84">
              <a:extLst>
                <a:ext uri="{FF2B5EF4-FFF2-40B4-BE49-F238E27FC236}">
                  <a16:creationId xmlns:a16="http://schemas.microsoft.com/office/drawing/2014/main" id="{B274D6E6-AAC4-4A2B-A3BF-3A35F0392896}"/>
                </a:ext>
              </a:extLst>
            </p:cNvPr>
            <p:cNvSpPr/>
            <p:nvPr/>
          </p:nvSpPr>
          <p:spPr bwMode="auto">
            <a:xfrm>
              <a:off x="2165703" y="5446862"/>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Picture 93" descr="A picture containing drawing&#10;&#10;Description automatically generated">
              <a:extLst>
                <a:ext uri="{FF2B5EF4-FFF2-40B4-BE49-F238E27FC236}">
                  <a16:creationId xmlns:a16="http://schemas.microsoft.com/office/drawing/2014/main" id="{D281DDF5-D98A-4F56-A1A9-6837654126E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07897" y="5628743"/>
              <a:ext cx="1015614" cy="361558"/>
            </a:xfrm>
            <a:prstGeom prst="rect">
              <a:avLst/>
            </a:prstGeom>
          </p:spPr>
        </p:pic>
      </p:grpSp>
      <p:grpSp>
        <p:nvGrpSpPr>
          <p:cNvPr id="98" name="Group 97">
            <a:extLst>
              <a:ext uri="{FF2B5EF4-FFF2-40B4-BE49-F238E27FC236}">
                <a16:creationId xmlns:a16="http://schemas.microsoft.com/office/drawing/2014/main" id="{1F12CB22-60F9-4ED9-8025-BC97572359A9}"/>
              </a:ext>
            </a:extLst>
          </p:cNvPr>
          <p:cNvGrpSpPr/>
          <p:nvPr/>
        </p:nvGrpSpPr>
        <p:grpSpPr>
          <a:xfrm>
            <a:off x="10474206" y="4682722"/>
            <a:ext cx="1262675" cy="686381"/>
            <a:chOff x="2177863" y="6191277"/>
            <a:chExt cx="1115552" cy="686381"/>
          </a:xfrm>
        </p:grpSpPr>
        <p:sp>
          <p:nvSpPr>
            <p:cNvPr id="86" name="Rectangle 85">
              <a:extLst>
                <a:ext uri="{FF2B5EF4-FFF2-40B4-BE49-F238E27FC236}">
                  <a16:creationId xmlns:a16="http://schemas.microsoft.com/office/drawing/2014/main" id="{8664F7D6-9DAD-4BFE-9F15-0C2ADDD1E408}"/>
                </a:ext>
              </a:extLst>
            </p:cNvPr>
            <p:cNvSpPr/>
            <p:nvPr/>
          </p:nvSpPr>
          <p:spPr bwMode="auto">
            <a:xfrm>
              <a:off x="2177863" y="6191277"/>
              <a:ext cx="111555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7" name="Picture 96" descr="A picture containing drawing&#10;&#10;Description automatically generated">
              <a:extLst>
                <a:ext uri="{FF2B5EF4-FFF2-40B4-BE49-F238E27FC236}">
                  <a16:creationId xmlns:a16="http://schemas.microsoft.com/office/drawing/2014/main" id="{DFF6307B-C74F-48AB-BE06-B55DEEEEC2A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29287" y="6375421"/>
              <a:ext cx="1012247" cy="339680"/>
            </a:xfrm>
            <a:prstGeom prst="rect">
              <a:avLst/>
            </a:prstGeom>
          </p:spPr>
        </p:pic>
      </p:grpSp>
      <p:grpSp>
        <p:nvGrpSpPr>
          <p:cNvPr id="101" name="Group 100">
            <a:extLst>
              <a:ext uri="{FF2B5EF4-FFF2-40B4-BE49-F238E27FC236}">
                <a16:creationId xmlns:a16="http://schemas.microsoft.com/office/drawing/2014/main" id="{101417B2-5C3D-4AE6-81DB-C4FCD7B58EA3}"/>
              </a:ext>
            </a:extLst>
          </p:cNvPr>
          <p:cNvGrpSpPr/>
          <p:nvPr/>
        </p:nvGrpSpPr>
        <p:grpSpPr>
          <a:xfrm>
            <a:off x="9041021" y="4686815"/>
            <a:ext cx="1284933" cy="686381"/>
            <a:chOff x="3375551" y="6195894"/>
            <a:chExt cx="1284933" cy="686381"/>
          </a:xfrm>
        </p:grpSpPr>
        <p:sp>
          <p:nvSpPr>
            <p:cNvPr id="82" name="Rectangle 81">
              <a:extLst>
                <a:ext uri="{FF2B5EF4-FFF2-40B4-BE49-F238E27FC236}">
                  <a16:creationId xmlns:a16="http://schemas.microsoft.com/office/drawing/2014/main" id="{52F21E05-7250-4292-BF48-89C1DD7ED156}"/>
                </a:ext>
              </a:extLst>
            </p:cNvPr>
            <p:cNvSpPr/>
            <p:nvPr/>
          </p:nvSpPr>
          <p:spPr bwMode="auto">
            <a:xfrm>
              <a:off x="3375551" y="6195894"/>
              <a:ext cx="1284933"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descr="A picture containing drawing&#10;&#10;Description automatically generated">
              <a:extLst>
                <a:ext uri="{FF2B5EF4-FFF2-40B4-BE49-F238E27FC236}">
                  <a16:creationId xmlns:a16="http://schemas.microsoft.com/office/drawing/2014/main" id="{F39780F3-E469-49B2-9821-9B09D0CA71B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94811" y="6394349"/>
              <a:ext cx="1073918" cy="304993"/>
            </a:xfrm>
            <a:prstGeom prst="rect">
              <a:avLst/>
            </a:prstGeom>
          </p:spPr>
        </p:pic>
      </p:grpSp>
      <p:grpSp>
        <p:nvGrpSpPr>
          <p:cNvPr id="104" name="Group 103">
            <a:extLst>
              <a:ext uri="{FF2B5EF4-FFF2-40B4-BE49-F238E27FC236}">
                <a16:creationId xmlns:a16="http://schemas.microsoft.com/office/drawing/2014/main" id="{17E9DE3D-B112-4A6E-80BF-822954D4D65E}"/>
              </a:ext>
            </a:extLst>
          </p:cNvPr>
          <p:cNvGrpSpPr/>
          <p:nvPr/>
        </p:nvGrpSpPr>
        <p:grpSpPr>
          <a:xfrm>
            <a:off x="7568183" y="4686815"/>
            <a:ext cx="1324586" cy="686381"/>
            <a:chOff x="7515915" y="4676316"/>
            <a:chExt cx="1324586" cy="686381"/>
          </a:xfrm>
        </p:grpSpPr>
        <p:sp>
          <p:nvSpPr>
            <p:cNvPr id="58" name="Rectangle 57">
              <a:extLst>
                <a:ext uri="{FF2B5EF4-FFF2-40B4-BE49-F238E27FC236}">
                  <a16:creationId xmlns:a16="http://schemas.microsoft.com/office/drawing/2014/main" id="{1297831C-79E6-41B7-A856-610C54D272B8}"/>
                </a:ext>
              </a:extLst>
            </p:cNvPr>
            <p:cNvSpPr/>
            <p:nvPr/>
          </p:nvSpPr>
          <p:spPr bwMode="auto">
            <a:xfrm>
              <a:off x="7515915" y="4676316"/>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descr="A picture containing meter&#10;&#10;Description automatically generated">
              <a:extLst>
                <a:ext uri="{FF2B5EF4-FFF2-40B4-BE49-F238E27FC236}">
                  <a16:creationId xmlns:a16="http://schemas.microsoft.com/office/drawing/2014/main" id="{7F30D049-E926-4DD4-908F-0A3E11F67240}"/>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28661" y="4774789"/>
              <a:ext cx="871822" cy="488221"/>
            </a:xfrm>
            <a:prstGeom prst="rect">
              <a:avLst/>
            </a:prstGeom>
          </p:spPr>
        </p:pic>
      </p:grpSp>
      <p:grpSp>
        <p:nvGrpSpPr>
          <p:cNvPr id="107" name="Group 106">
            <a:extLst>
              <a:ext uri="{FF2B5EF4-FFF2-40B4-BE49-F238E27FC236}">
                <a16:creationId xmlns:a16="http://schemas.microsoft.com/office/drawing/2014/main" id="{D2A2153E-FBD9-420F-8C05-90315FFF9882}"/>
              </a:ext>
            </a:extLst>
          </p:cNvPr>
          <p:cNvGrpSpPr/>
          <p:nvPr/>
        </p:nvGrpSpPr>
        <p:grpSpPr>
          <a:xfrm>
            <a:off x="4662846" y="5470053"/>
            <a:ext cx="1324586" cy="686381"/>
            <a:chOff x="10350907" y="6212544"/>
            <a:chExt cx="1324586" cy="686381"/>
          </a:xfrm>
        </p:grpSpPr>
        <p:sp>
          <p:nvSpPr>
            <p:cNvPr id="83" name="Rectangle 82">
              <a:extLst>
                <a:ext uri="{FF2B5EF4-FFF2-40B4-BE49-F238E27FC236}">
                  <a16:creationId xmlns:a16="http://schemas.microsoft.com/office/drawing/2014/main" id="{B300D84E-23FE-46EA-8A8A-F0F81CF551AB}"/>
                </a:ext>
              </a:extLst>
            </p:cNvPr>
            <p:cNvSpPr/>
            <p:nvPr/>
          </p:nvSpPr>
          <p:spPr bwMode="auto">
            <a:xfrm>
              <a:off x="10350907" y="6212544"/>
              <a:ext cx="1324586"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6" name="Picture 105">
              <a:extLst>
                <a:ext uri="{FF2B5EF4-FFF2-40B4-BE49-F238E27FC236}">
                  <a16:creationId xmlns:a16="http://schemas.microsoft.com/office/drawing/2014/main" id="{43BA14B0-28EF-414E-87F5-9B317D05699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29614" y="6517848"/>
              <a:ext cx="1151556" cy="143945"/>
            </a:xfrm>
            <a:prstGeom prst="rect">
              <a:avLst/>
            </a:prstGeom>
          </p:spPr>
        </p:pic>
      </p:grpSp>
    </p:spTree>
    <p:extLst>
      <p:ext uri="{BB962C8B-B14F-4D97-AF65-F5344CB8AC3E}">
        <p14:creationId xmlns:p14="http://schemas.microsoft.com/office/powerpoint/2010/main" val="314620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10;&#10;Description generated with high confidence">
            <a:extLst>
              <a:ext uri="{FF2B5EF4-FFF2-40B4-BE49-F238E27FC236}">
                <a16:creationId xmlns:a16="http://schemas.microsoft.com/office/drawing/2014/main" id="{825DC2E9-553C-452B-A3F2-DA50F51C62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5" y="-1"/>
            <a:ext cx="12434711" cy="6994526"/>
          </a:xfrm>
          <a:prstGeom prst="rect">
            <a:avLst/>
          </a:prstGeom>
        </p:spPr>
      </p:pic>
      <p:sp>
        <p:nvSpPr>
          <p:cNvPr id="4" name="Rectangle 3">
            <a:extLst>
              <a:ext uri="{FF2B5EF4-FFF2-40B4-BE49-F238E27FC236}">
                <a16:creationId xmlns:a16="http://schemas.microsoft.com/office/drawing/2014/main" id="{624E2205-8785-4940-BD35-BA0C617046F5}"/>
              </a:ext>
            </a:extLst>
          </p:cNvPr>
          <p:cNvSpPr/>
          <p:nvPr/>
        </p:nvSpPr>
        <p:spPr>
          <a:xfrm>
            <a:off x="-705" y="-1"/>
            <a:ext cx="12434711" cy="6994525"/>
          </a:xfrm>
          <a:prstGeom prst="rect">
            <a:avLst/>
          </a:prstGeom>
          <a:solidFill>
            <a:srgbClr val="00000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1EFED"/>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E4F8656F-1F61-4EDD-9488-B6AB2690BD8F}"/>
              </a:ext>
            </a:extLst>
          </p:cNvPr>
          <p:cNvSpPr/>
          <p:nvPr/>
        </p:nvSpPr>
        <p:spPr bwMode="auto">
          <a:xfrm>
            <a:off x="609471" y="903610"/>
            <a:ext cx="5325165" cy="532654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8512" rIns="0" bIns="48512" numCol="1" rtlCol="0" anchor="ctr" anchorCtr="0" compatLnSpc="1">
            <a:prstTxWarp prst="textNoShape">
              <a:avLst/>
            </a:prstTxWarp>
          </a:bodyPr>
          <a:lstStyle/>
          <a:p>
            <a:pPr marL="0" marR="0" lvl="0" indent="0" algn="ctr" defTabSz="969953" rtl="0" eaLnBrk="1" fontAlgn="base" latinLnBrk="0" hangingPunct="1">
              <a:lnSpc>
                <a:spcPct val="100000"/>
              </a:lnSpc>
              <a:spcBef>
                <a:spcPct val="0"/>
              </a:spcBef>
              <a:spcAft>
                <a:spcPct val="0"/>
              </a:spcAft>
              <a:buClrTx/>
              <a:buSzTx/>
              <a:buFontTx/>
              <a:buNone/>
              <a:tabLst/>
              <a:defRPr/>
            </a:pPr>
            <a:endParaRPr kumimoji="0" lang="en-US" sz="208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074C95DE-99DF-4B25-ACF2-C52C411174B2}"/>
              </a:ext>
            </a:extLst>
          </p:cNvPr>
          <p:cNvGrpSpPr/>
          <p:nvPr/>
        </p:nvGrpSpPr>
        <p:grpSpPr>
          <a:xfrm>
            <a:off x="1114878" y="2836558"/>
            <a:ext cx="4164787" cy="1816284"/>
            <a:chOff x="1066311" y="2707746"/>
            <a:chExt cx="5621313" cy="1780833"/>
          </a:xfrm>
        </p:grpSpPr>
        <p:sp>
          <p:nvSpPr>
            <p:cNvPr id="18" name="Rectangle 17">
              <a:extLst>
                <a:ext uri="{FF2B5EF4-FFF2-40B4-BE49-F238E27FC236}">
                  <a16:creationId xmlns:a16="http://schemas.microsoft.com/office/drawing/2014/main" id="{F3792549-7AB2-4FAB-9EA0-B06A7BC4B3B4}"/>
                </a:ext>
              </a:extLst>
            </p:cNvPr>
            <p:cNvSpPr/>
            <p:nvPr/>
          </p:nvSpPr>
          <p:spPr>
            <a:xfrm>
              <a:off x="1066313" y="2707746"/>
              <a:ext cx="2746310" cy="362123"/>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0"/>
                </a:spcBef>
                <a:spcAft>
                  <a:spcPts val="624"/>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hlinkClick r:id="rId4"/>
                </a:rPr>
                <a:t>Learn more</a:t>
              </a:r>
              <a:endPar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endParaRPr>
            </a:p>
          </p:txBody>
        </p:sp>
        <p:sp>
          <p:nvSpPr>
            <p:cNvPr id="20" name="Rectangle 19">
              <a:extLst>
                <a:ext uri="{FF2B5EF4-FFF2-40B4-BE49-F238E27FC236}">
                  <a16:creationId xmlns:a16="http://schemas.microsoft.com/office/drawing/2014/main" id="{48C0269D-E277-47BE-AD1D-0DD94F2377C4}"/>
                </a:ext>
              </a:extLst>
            </p:cNvPr>
            <p:cNvSpPr/>
            <p:nvPr/>
          </p:nvSpPr>
          <p:spPr>
            <a:xfrm>
              <a:off x="1066311" y="3296591"/>
              <a:ext cx="5621313" cy="119198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1248"/>
                </a:spcBef>
                <a:spcAft>
                  <a:spcPts val="624"/>
                </a:spcAft>
                <a:buClrTx/>
                <a:buSzPts val="1000"/>
                <a:buFontTx/>
                <a:buNone/>
                <a:tabLst>
                  <a:tab pos="466209" algn="l"/>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hlinkClick r:id="rId5"/>
                </a:rPr>
                <a:t>Start using the service</a:t>
              </a:r>
              <a:endPar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endParaRPr>
            </a:p>
            <a:p>
              <a:pPr marL="0" marR="0" lvl="0" indent="0" algn="l" defTabSz="951121" rtl="0" eaLnBrk="1" fontAlgn="auto" latinLnBrk="0" hangingPunct="1">
                <a:lnSpc>
                  <a:spcPct val="100000"/>
                </a:lnSpc>
                <a:spcBef>
                  <a:spcPts val="1248"/>
                </a:spcBef>
                <a:spcAft>
                  <a:spcPts val="624"/>
                </a:spcAft>
                <a:buClrTx/>
                <a:buSzPts val="1000"/>
                <a:buFontTx/>
                <a:buNone/>
                <a:tabLst>
                  <a:tab pos="466209" algn="l"/>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hlinkClick r:id="rId6"/>
                </a:rPr>
                <a:t>Additional internal resources</a:t>
              </a:r>
              <a:r>
                <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 </a:t>
              </a:r>
              <a:r>
                <a:rPr kumimoji="0" lang="en-US" sz="16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[MSFT INTERNAL]</a:t>
              </a:r>
              <a:endParaRPr kumimoji="0" lang="en-US" sz="24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endParaRPr>
            </a:p>
          </p:txBody>
        </p:sp>
      </p:grpSp>
      <p:sp>
        <p:nvSpPr>
          <p:cNvPr id="21" name="Title 16">
            <a:extLst>
              <a:ext uri="{FF2B5EF4-FFF2-40B4-BE49-F238E27FC236}">
                <a16:creationId xmlns:a16="http://schemas.microsoft.com/office/drawing/2014/main" id="{42C0FF11-5B99-4368-B0DF-D01A0FF3CAAB}"/>
              </a:ext>
            </a:extLst>
          </p:cNvPr>
          <p:cNvSpPr txBox="1">
            <a:spLocks/>
          </p:cNvSpPr>
          <p:nvPr/>
        </p:nvSpPr>
        <p:spPr>
          <a:xfrm>
            <a:off x="1114878" y="1480261"/>
            <a:ext cx="4315732" cy="772148"/>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Taking the next step</a:t>
            </a:r>
          </a:p>
        </p:txBody>
      </p:sp>
    </p:spTree>
    <p:extLst>
      <p:ext uri="{BB962C8B-B14F-4D97-AF65-F5344CB8AC3E}">
        <p14:creationId xmlns:p14="http://schemas.microsoft.com/office/powerpoint/2010/main" val="158982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42" presetClass="path" presetSubtype="0" decel="100000" fill="hold" grpId="2" nodeType="withEffect">
                                  <p:stCondLst>
                                    <p:cond delay="500"/>
                                  </p:stCondLst>
                                  <p:childTnLst>
                                    <p:animMotion origin="layout" path="M -3.95711E-7 0 L -0.20998 0.37335 " pathEditMode="relative" rAng="0" ptsTypes="AA">
                                      <p:cBhvr>
                                        <p:cTn id="10" dur="500" spd="-100000" fill="hold"/>
                                        <p:tgtEl>
                                          <p:spTgt spid="16"/>
                                        </p:tgtEl>
                                        <p:attrNameLst>
                                          <p:attrName>ppt_x</p:attrName>
                                          <p:attrName>ppt_y</p:attrName>
                                        </p:attrNameLst>
                                      </p:cBhvr>
                                      <p:rCtr x="-10505" y="18656"/>
                                    </p:animMotion>
                                  </p:childTnLst>
                                </p:cTn>
                              </p:par>
                              <p:par>
                                <p:cTn id="11" presetID="10" presetClass="entr" presetSubtype="0"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35" presetClass="path" presetSubtype="0" decel="100000" fill="hold" grpId="1" nodeType="withEffect">
                                  <p:stCondLst>
                                    <p:cond delay="550"/>
                                  </p:stCondLst>
                                  <p:childTnLst>
                                    <p:animMotion origin="layout" path="M 1.95558E-6 -1.64321E-6 L -0.12267 -1.64321E-6 " pathEditMode="relative" rAng="0" ptsTypes="AA">
                                      <p:cBhvr>
                                        <p:cTn id="15" dur="500" spd="-100000" fill="hold"/>
                                        <p:tgtEl>
                                          <p:spTgt spid="21"/>
                                        </p:tgtEl>
                                        <p:attrNameLst>
                                          <p:attrName>ppt_x</p:attrName>
                                          <p:attrName>ppt_y</p:attrName>
                                        </p:attrNameLst>
                                      </p:cBhvr>
                                      <p:rCtr x="-6140" y="0"/>
                                    </p:animMotion>
                                  </p:childTnLst>
                                </p:cTn>
                              </p:par>
                              <p:par>
                                <p:cTn id="16" presetID="10" presetClass="entr" presetSubtype="0" fill="hold" nodeType="withEffect">
                                  <p:stCondLst>
                                    <p:cond delay="8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par>
                                <p:cTn id="19" presetID="35" presetClass="path" presetSubtype="0" decel="100000" fill="hold" nodeType="withEffect">
                                  <p:stCondLst>
                                    <p:cond delay="550"/>
                                  </p:stCondLst>
                                  <p:childTnLst>
                                    <p:animMotion origin="layout" path="M -4.50345E-6 -3.13209E-6 L -0.12267 -3.13209E-6 " pathEditMode="relative" rAng="0" ptsTypes="AA">
                                      <p:cBhvr>
                                        <p:cTn id="20" dur="500" spd="-100000" fill="hold"/>
                                        <p:tgtEl>
                                          <p:spTgt spid="17"/>
                                        </p:tgtEl>
                                        <p:attrNameLst>
                                          <p:attrName>ppt_x</p:attrName>
                                          <p:attrName>ppt_y</p:attrName>
                                        </p:attrNameLst>
                                      </p:cBhvr>
                                      <p:rCtr x="-61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15"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When is virtualization useful?</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Security </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Financial services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Health care</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Elastic</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Mergers and acquisition</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Short-term employees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Contractors and partners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Remote</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BYOD and mobile</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Call centers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Specialized </a:t>
              </a:r>
            </a:p>
            <a:p>
              <a:pPr marL="0" marR="0" lvl="0" indent="0" algn="ctr" defTabSz="700815"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Design and engineering</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Legacy apps</a:t>
              </a:r>
            </a:p>
            <a:p>
              <a:pPr marL="0" marR="0" lvl="0" indent="0" algn="ctr" defTabSz="932060" rtl="0" eaLnBrk="1" fontAlgn="auto" latinLnBrk="0" hangingPunct="1">
                <a:lnSpc>
                  <a:spcPct val="100000"/>
                </a:lnSpc>
                <a:spcBef>
                  <a:spcPts val="1198"/>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11682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596690" y="1161651"/>
            <a:ext cx="6518199" cy="56502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278D4"/>
                </a:solidFill>
              </a:rPr>
              <a:t>Quickly deploy virtual desktops and apps to enable secure remote work</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515866" y="3305344"/>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Enable optimizations for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Office 365 ProPlus</a:t>
            </a: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515866" y="4401111"/>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Migrate Windows Server (RDS)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515866" y="22095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Deliver the only multi-session</a:t>
            </a:r>
          </a:p>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515866" y="54968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Deploy and scale in minutes</a:t>
            </a:r>
          </a:p>
        </p:txBody>
      </p:sp>
      <p:cxnSp>
        <p:nvCxnSpPr>
          <p:cNvPr id="20" name="Straight Connector 19">
            <a:extLst>
              <a:ext uri="{FF2B5EF4-FFF2-40B4-BE49-F238E27FC236}">
                <a16:creationId xmlns:a16="http://schemas.microsoft.com/office/drawing/2014/main" id="{D436657E-0621-422D-AD30-24302ED83E56}"/>
              </a:ext>
            </a:extLst>
          </p:cNvPr>
          <p:cNvCxnSpPr/>
          <p:nvPr/>
        </p:nvCxnSpPr>
        <p:spPr>
          <a:xfrm>
            <a:off x="7114889"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8903305"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691721"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75" y="1413961"/>
            <a:ext cx="5817464" cy="31961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06665" y="2608602"/>
            <a:ext cx="1807615" cy="1090820"/>
            <a:chOff x="7955585" y="1981200"/>
            <a:chExt cx="2866893" cy="1765480"/>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00078"/>
              <a:ext cx="2866893" cy="1746602"/>
            </a:xfrm>
            <a:prstGeom prst="rect">
              <a:avLst/>
            </a:prstGeom>
            <a:noFill/>
          </p:spPr>
          <p:txBody>
            <a:bodyPr wrap="square" lIns="186468" tIns="149175" rIns="186468" bIns="149175" rtlCol="0" anchor="ctr">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10</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8693" y="4002185"/>
            <a:ext cx="1906581" cy="245959"/>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55498"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443912"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232329"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8985653" y="2608603"/>
            <a:ext cx="1590294" cy="108286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02738" y="2132833"/>
              <a:ext cx="2131580" cy="1453943"/>
            </a:xfrm>
            <a:prstGeom prst="rect">
              <a:avLst/>
            </a:prstGeom>
            <a:noFill/>
          </p:spPr>
          <p:txBody>
            <a:bodyPr wrap="none" lIns="186468" tIns="149175" rIns="186468" bIns="149175" rtlCol="0" anchor="ctr">
              <a:spAutoFit/>
            </a:body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a:t>
              </a:r>
            </a:p>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Server</a:t>
              </a:r>
            </a:p>
          </p:txBody>
        </p:sp>
      </p:grpSp>
      <p:sp>
        <p:nvSpPr>
          <p:cNvPr id="2" name="Title 1">
            <a:extLst>
              <a:ext uri="{FF2B5EF4-FFF2-40B4-BE49-F238E27FC236}">
                <a16:creationId xmlns:a16="http://schemas.microsoft.com/office/drawing/2014/main" id="{96F1A8E0-8AE0-4CA8-ACC0-4FD320BEE47E}"/>
              </a:ext>
            </a:extLst>
          </p:cNvPr>
          <p:cNvSpPr>
            <a:spLocks noGrp="1"/>
          </p:cNvSpPr>
          <p:nvPr>
            <p:ph type="title"/>
          </p:nvPr>
        </p:nvSpPr>
        <p:spPr>
          <a:xfrm>
            <a:off x="600855" y="466302"/>
            <a:ext cx="11237870" cy="512317"/>
          </a:xfrm>
        </p:spPr>
        <p:txBody>
          <a:bodyPr/>
          <a:lstStyle/>
          <a:p>
            <a:r>
              <a:rPr lang="en-US" sz="3264"/>
              <a:t>Windows Virtual Desktop is generally available worldwide</a:t>
            </a:r>
          </a:p>
        </p:txBody>
      </p:sp>
      <p:grpSp>
        <p:nvGrpSpPr>
          <p:cNvPr id="31" name="Graphic 43" descr=" collaborate">
            <a:extLst>
              <a:ext uri="{FF2B5EF4-FFF2-40B4-BE49-F238E27FC236}">
                <a16:creationId xmlns:a16="http://schemas.microsoft.com/office/drawing/2014/main" id="{37506D70-6154-43BC-9A37-20B34EBAFDAA}"/>
              </a:ext>
            </a:extLst>
          </p:cNvPr>
          <p:cNvGrpSpPr/>
          <p:nvPr/>
        </p:nvGrpSpPr>
        <p:grpSpPr>
          <a:xfrm>
            <a:off x="596711" y="2079817"/>
            <a:ext cx="587111" cy="587111"/>
            <a:chOff x="4477553" y="3868669"/>
            <a:chExt cx="410036" cy="410036"/>
          </a:xfrm>
        </p:grpSpPr>
        <p:sp>
          <p:nvSpPr>
            <p:cNvPr id="32" name="Freeform: Shape 31">
              <a:extLst>
                <a:ext uri="{FF2B5EF4-FFF2-40B4-BE49-F238E27FC236}">
                  <a16:creationId xmlns:a16="http://schemas.microsoft.com/office/drawing/2014/main" id="{645D56A1-053D-452E-8EF7-4EA3CEA37355}"/>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4F60769-42EE-4E5B-9F86-62F04CD01A91}"/>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BBCD0F7-F322-4369-B5E6-F18FABFCD3BC}"/>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16BDE5E-A908-42BC-82A9-54AECFD0391A}"/>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D504E6BE-2CF1-4605-A0C2-21191A4BD81E}"/>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EEFD420-F755-449B-BB15-E47903D4F3DB}"/>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F6BACBD-DFAC-49A8-93A4-A327CB00E1FD}"/>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7D170C7-CDC8-48EA-AB42-DBF26E714378}"/>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23E172-F63B-4A5A-9B66-428A7F9D1925}"/>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379C222-8FEA-4178-B50E-3587940DEEB4}"/>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E467AD6-C16B-4C2F-86CA-31A5F4FAF0B4}"/>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0618C1B-CE0D-4113-804F-2E4486530FBC}"/>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9971756-BE35-4A8D-B233-9FF41933EBA9}"/>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descr="automated">
            <a:extLst>
              <a:ext uri="{FF2B5EF4-FFF2-40B4-BE49-F238E27FC236}">
                <a16:creationId xmlns:a16="http://schemas.microsoft.com/office/drawing/2014/main" id="{B307CF1A-C0F9-402A-A626-36353A11F9F2}"/>
              </a:ext>
            </a:extLst>
          </p:cNvPr>
          <p:cNvGrpSpPr/>
          <p:nvPr/>
        </p:nvGrpSpPr>
        <p:grpSpPr>
          <a:xfrm>
            <a:off x="665762" y="3153245"/>
            <a:ext cx="500874" cy="632306"/>
            <a:chOff x="7294940" y="2109265"/>
            <a:chExt cx="373227" cy="471165"/>
          </a:xfrm>
        </p:grpSpPr>
        <p:sp>
          <p:nvSpPr>
            <p:cNvPr id="60" name="Freeform 566">
              <a:extLst>
                <a:ext uri="{FF2B5EF4-FFF2-40B4-BE49-F238E27FC236}">
                  <a16:creationId xmlns:a16="http://schemas.microsoft.com/office/drawing/2014/main" id="{309A2BC4-8883-43A5-8A0A-AAEAB1EF124E}"/>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67">
              <a:extLst>
                <a:ext uri="{FF2B5EF4-FFF2-40B4-BE49-F238E27FC236}">
                  <a16:creationId xmlns:a16="http://schemas.microsoft.com/office/drawing/2014/main" id="{AD66F10E-B014-4F2A-ADC6-49CD1049D1FD}"/>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68">
              <a:extLst>
                <a:ext uri="{FF2B5EF4-FFF2-40B4-BE49-F238E27FC236}">
                  <a16:creationId xmlns:a16="http://schemas.microsoft.com/office/drawing/2014/main" id="{EA424449-4A57-417B-AD47-AA8B562979E8}"/>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D664933-B336-4214-B974-1866FE39D9AA}"/>
              </a:ext>
            </a:extLst>
          </p:cNvPr>
          <p:cNvGrpSpPr/>
          <p:nvPr/>
        </p:nvGrpSpPr>
        <p:grpSpPr>
          <a:xfrm>
            <a:off x="650686" y="5418900"/>
            <a:ext cx="547225" cy="480870"/>
            <a:chOff x="548816" y="5349959"/>
            <a:chExt cx="536544" cy="471484"/>
          </a:xfrm>
        </p:grpSpPr>
        <p:grpSp>
          <p:nvGrpSpPr>
            <p:cNvPr id="63" name="Graphic 128" descr="online">
              <a:extLst>
                <a:ext uri="{FF2B5EF4-FFF2-40B4-BE49-F238E27FC236}">
                  <a16:creationId xmlns:a16="http://schemas.microsoft.com/office/drawing/2014/main" id="{CA66A520-41C9-4228-B3FF-0BF66C3C4967}"/>
                </a:ext>
              </a:extLst>
            </p:cNvPr>
            <p:cNvGrpSpPr/>
            <p:nvPr/>
          </p:nvGrpSpPr>
          <p:grpSpPr>
            <a:xfrm>
              <a:off x="709548" y="5349959"/>
              <a:ext cx="375812" cy="375812"/>
              <a:chOff x="4472102" y="5773612"/>
              <a:chExt cx="436448" cy="436448"/>
            </a:xfrm>
          </p:grpSpPr>
          <p:sp>
            <p:nvSpPr>
              <p:cNvPr id="64" name="Freeform: Shape 63">
                <a:extLst>
                  <a:ext uri="{FF2B5EF4-FFF2-40B4-BE49-F238E27FC236}">
                    <a16:creationId xmlns:a16="http://schemas.microsoft.com/office/drawing/2014/main" id="{19628130-15DF-4408-B23B-E811AE9F5E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BA5C192-A289-4122-A473-20445C006B1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E28C350-FFE1-42B1-B009-CA6EB0B882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6BC3D33-4262-4248-86EB-6ABC87673836}"/>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5150E34-806F-47F3-BD34-88EBDAF0AA4A}"/>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20C1FF7-1AAB-467D-BEC8-9FF7562E53B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6596873-CEB7-4DB3-A2AD-7B5E7AF13E9E}"/>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DFD9EE-7DA6-48BE-BB6C-0FAA8B13A68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9919822-0F39-416B-9286-76141E2EBC9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215F567-2F4D-4F26-AF80-4B84909B453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1306443-463B-40EC-B267-907FD77CF84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EC14AEB-DF9B-4C19-B656-0992EB454026}"/>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57C4A5-5B27-4304-BF5D-CB44F78A72D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8A1C15-1AFF-421A-90C3-9AB2BAB18834}"/>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A4CC4A9-12ED-42B9-A8AC-3D4761331066}"/>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A4A3B46-96EA-42FB-A138-54E037747B7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0" name="Group 79" descr="monitor, desktop">
              <a:extLst>
                <a:ext uri="{FF2B5EF4-FFF2-40B4-BE49-F238E27FC236}">
                  <a16:creationId xmlns:a16="http://schemas.microsoft.com/office/drawing/2014/main" id="{7A6F6826-56D3-4FB1-AE9C-C4F871B98C21}"/>
                </a:ext>
              </a:extLst>
            </p:cNvPr>
            <p:cNvGrpSpPr/>
            <p:nvPr/>
          </p:nvGrpSpPr>
          <p:grpSpPr>
            <a:xfrm>
              <a:off x="548816" y="5566124"/>
              <a:ext cx="313288" cy="255319"/>
              <a:chOff x="4107799" y="1855287"/>
              <a:chExt cx="403225" cy="328615"/>
            </a:xfrm>
          </p:grpSpPr>
          <p:sp>
            <p:nvSpPr>
              <p:cNvPr id="81" name="Freeform 53">
                <a:extLst>
                  <a:ext uri="{FF2B5EF4-FFF2-40B4-BE49-F238E27FC236}">
                    <a16:creationId xmlns:a16="http://schemas.microsoft.com/office/drawing/2014/main" id="{510323A8-1891-41C2-B3F2-006138C94AFD}"/>
                  </a:ext>
                </a:extLst>
              </p:cNvPr>
              <p:cNvSpPr>
                <a:spLocks/>
              </p:cNvSpPr>
              <p:nvPr/>
            </p:nvSpPr>
            <p:spPr bwMode="auto">
              <a:xfrm>
                <a:off x="4107799" y="1855287"/>
                <a:ext cx="403225" cy="246062"/>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4">
                <a:extLst>
                  <a:ext uri="{FF2B5EF4-FFF2-40B4-BE49-F238E27FC236}">
                    <a16:creationId xmlns:a16="http://schemas.microsoft.com/office/drawing/2014/main" id="{BC6CC966-F6BC-4B05-A304-C8E9C2275CE9}"/>
                  </a:ext>
                </a:extLst>
              </p:cNvPr>
              <p:cNvSpPr>
                <a:spLocks/>
              </p:cNvSpPr>
              <p:nvPr/>
            </p:nvSpPr>
            <p:spPr bwMode="auto">
              <a:xfrm>
                <a:off x="4107799" y="2039439"/>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73">
                <a:extLst>
                  <a:ext uri="{FF2B5EF4-FFF2-40B4-BE49-F238E27FC236}">
                    <a16:creationId xmlns:a16="http://schemas.microsoft.com/office/drawing/2014/main" id="{43541BE2-2C4E-4CA1-930A-4B9A08B4D675}"/>
                  </a:ext>
                </a:extLst>
              </p:cNvPr>
              <p:cNvSpPr>
                <a:spLocks/>
              </p:cNvSpPr>
              <p:nvPr/>
            </p:nvSpPr>
            <p:spPr bwMode="auto">
              <a:xfrm>
                <a:off x="4107799" y="1855288"/>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8F8573E-53CE-4E72-A65F-3875BDC2D675}"/>
              </a:ext>
            </a:extLst>
          </p:cNvPr>
          <p:cNvGrpSpPr/>
          <p:nvPr/>
        </p:nvGrpSpPr>
        <p:grpSpPr>
          <a:xfrm>
            <a:off x="6994767" y="5568143"/>
            <a:ext cx="3931822" cy="379654"/>
            <a:chOff x="6857373" y="5443491"/>
            <a:chExt cx="3855077" cy="372244"/>
          </a:xfrm>
        </p:grpSpPr>
        <p:grpSp>
          <p:nvGrpSpPr>
            <p:cNvPr id="88" name="Group 87" descr="laptop">
              <a:extLst>
                <a:ext uri="{FF2B5EF4-FFF2-40B4-BE49-F238E27FC236}">
                  <a16:creationId xmlns:a16="http://schemas.microsoft.com/office/drawing/2014/main" id="{543FF2B6-F04E-4A15-B4E0-17208D49BDF6}"/>
                </a:ext>
              </a:extLst>
            </p:cNvPr>
            <p:cNvGrpSpPr/>
            <p:nvPr/>
          </p:nvGrpSpPr>
          <p:grpSpPr>
            <a:xfrm>
              <a:off x="10247405" y="5451955"/>
              <a:ext cx="465045" cy="339617"/>
              <a:chOff x="5884864" y="1174751"/>
              <a:chExt cx="382588" cy="279400"/>
            </a:xfrm>
          </p:grpSpPr>
          <p:sp>
            <p:nvSpPr>
              <p:cNvPr id="89" name="Freeform 51">
                <a:extLst>
                  <a:ext uri="{FF2B5EF4-FFF2-40B4-BE49-F238E27FC236}">
                    <a16:creationId xmlns:a16="http://schemas.microsoft.com/office/drawing/2014/main" id="{A223B68F-4D0E-4349-A73D-AAEF1CA6F28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DB5B97B1-767F-414E-BCA2-F8F28841D50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74">
                <a:extLst>
                  <a:ext uri="{FF2B5EF4-FFF2-40B4-BE49-F238E27FC236}">
                    <a16:creationId xmlns:a16="http://schemas.microsoft.com/office/drawing/2014/main" id="{DD4D0002-69C8-4CDD-AC54-136804D5A35B}"/>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Group 91" descr="tablet">
              <a:extLst>
                <a:ext uri="{FF2B5EF4-FFF2-40B4-BE49-F238E27FC236}">
                  <a16:creationId xmlns:a16="http://schemas.microsoft.com/office/drawing/2014/main" id="{5C7DC121-F9C1-4088-9AE2-C5B3FFAF39F2}"/>
                </a:ext>
              </a:extLst>
            </p:cNvPr>
            <p:cNvGrpSpPr/>
            <p:nvPr/>
          </p:nvGrpSpPr>
          <p:grpSpPr>
            <a:xfrm>
              <a:off x="8512222" y="5467351"/>
              <a:ext cx="422135" cy="311826"/>
              <a:chOff x="5056189" y="1363664"/>
              <a:chExt cx="315913" cy="233363"/>
            </a:xfrm>
          </p:grpSpPr>
          <p:sp>
            <p:nvSpPr>
              <p:cNvPr id="93" name="Freeform 44">
                <a:extLst>
                  <a:ext uri="{FF2B5EF4-FFF2-40B4-BE49-F238E27FC236}">
                    <a16:creationId xmlns:a16="http://schemas.microsoft.com/office/drawing/2014/main" id="{5FB81CBA-AA3A-4448-9401-18517C362666}"/>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45">
                <a:extLst>
                  <a:ext uri="{FF2B5EF4-FFF2-40B4-BE49-F238E27FC236}">
                    <a16:creationId xmlns:a16="http://schemas.microsoft.com/office/drawing/2014/main" id="{C243ABA3-69F2-44C6-A34B-AE756B32B4BA}"/>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46">
                <a:extLst>
                  <a:ext uri="{FF2B5EF4-FFF2-40B4-BE49-F238E27FC236}">
                    <a16:creationId xmlns:a16="http://schemas.microsoft.com/office/drawing/2014/main" id="{FC762589-C60F-421B-B9E8-68E8C92DD85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6E9B63F8-B415-428B-B92F-03404D23CBF6}"/>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72">
                <a:extLst>
                  <a:ext uri="{FF2B5EF4-FFF2-40B4-BE49-F238E27FC236}">
                    <a16:creationId xmlns:a16="http://schemas.microsoft.com/office/drawing/2014/main" id="{6132F560-817A-4889-A942-2E7D6AB11B7D}"/>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descr="phone">
              <a:extLst>
                <a:ext uri="{FF2B5EF4-FFF2-40B4-BE49-F238E27FC236}">
                  <a16:creationId xmlns:a16="http://schemas.microsoft.com/office/drawing/2014/main" id="{F471E621-FEC8-45E0-BB02-58CE92008663}"/>
                </a:ext>
              </a:extLst>
            </p:cNvPr>
            <p:cNvGrpSpPr/>
            <p:nvPr/>
          </p:nvGrpSpPr>
          <p:grpSpPr>
            <a:xfrm>
              <a:off x="6857373" y="5443491"/>
              <a:ext cx="219428" cy="372244"/>
              <a:chOff x="7648576" y="1841501"/>
              <a:chExt cx="177800" cy="301625"/>
            </a:xfrm>
          </p:grpSpPr>
          <p:sp>
            <p:nvSpPr>
              <p:cNvPr id="99" name="Freeform 48">
                <a:extLst>
                  <a:ext uri="{FF2B5EF4-FFF2-40B4-BE49-F238E27FC236}">
                    <a16:creationId xmlns:a16="http://schemas.microsoft.com/office/drawing/2014/main" id="{36588284-6472-44AC-A3AD-B36D782FBC9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5D8D8322-48B0-45D0-8DC4-6FFF93C30325}"/>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EBCCF8B2-6D62-4F0F-98C4-88DD0C29739A}"/>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75">
                <a:extLst>
                  <a:ext uri="{FF2B5EF4-FFF2-40B4-BE49-F238E27FC236}">
                    <a16:creationId xmlns:a16="http://schemas.microsoft.com/office/drawing/2014/main" id="{331D5594-4CA6-4F85-B5B7-312692AC29A4}"/>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BE92FE74-9C97-4EA4-B408-D63E16A0CFE4}"/>
              </a:ext>
            </a:extLst>
          </p:cNvPr>
          <p:cNvPicPr>
            <a:picLocks noChangeAspect="1"/>
          </p:cNvPicPr>
          <p:nvPr/>
        </p:nvPicPr>
        <p:blipFill>
          <a:blip r:embed="rId5"/>
          <a:stretch>
            <a:fillRect/>
          </a:stretch>
        </p:blipFill>
        <p:spPr>
          <a:xfrm>
            <a:off x="629536" y="4309348"/>
            <a:ext cx="511194" cy="511194"/>
          </a:xfrm>
          <a:prstGeom prst="rect">
            <a:avLst/>
          </a:prstGeom>
        </p:spPr>
      </p:pic>
    </p:spTree>
    <p:extLst>
      <p:ext uri="{BB962C8B-B14F-4D97-AF65-F5344CB8AC3E}">
        <p14:creationId xmlns:p14="http://schemas.microsoft.com/office/powerpoint/2010/main" val="224168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13C0DD-348C-48C6-AF35-7CD7F5E5AB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4"/>
            <a:ext cx="4852811" cy="6992541"/>
          </a:xfrm>
          <a:prstGeom prst="rect">
            <a:avLst/>
          </a:prstGeom>
        </p:spPr>
      </p:pic>
      <p:sp>
        <p:nvSpPr>
          <p:cNvPr id="8" name="Title 7">
            <a:extLst>
              <a:ext uri="{FF2B5EF4-FFF2-40B4-BE49-F238E27FC236}">
                <a16:creationId xmlns:a16="http://schemas.microsoft.com/office/drawing/2014/main" id="{82D86998-4297-423C-81E7-A7643B852878}"/>
              </a:ext>
            </a:extLst>
          </p:cNvPr>
          <p:cNvSpPr>
            <a:spLocks noGrp="1"/>
          </p:cNvSpPr>
          <p:nvPr>
            <p:ph type="title"/>
          </p:nvPr>
        </p:nvSpPr>
        <p:spPr>
          <a:xfrm>
            <a:off x="438813" y="446681"/>
            <a:ext cx="6136158" cy="756969"/>
          </a:xfrm>
        </p:spPr>
        <p:txBody>
          <a:bodyPr/>
          <a:lstStyle/>
          <a:p>
            <a:r>
              <a:rPr lang="en-US" dirty="0"/>
              <a:t>Deliver the only multi-session </a:t>
            </a:r>
            <a:br>
              <a:rPr lang="en-US" dirty="0"/>
            </a:br>
            <a:r>
              <a:rPr lang="en-US" dirty="0"/>
              <a:t>Windows 10 experience</a:t>
            </a:r>
            <a:endParaRPr lang="en-US" sz="1632" spc="0" dirty="0">
              <a:latin typeface="+mn-lt"/>
            </a:endParaRPr>
          </a:p>
        </p:txBody>
      </p:sp>
      <p:sp>
        <p:nvSpPr>
          <p:cNvPr id="13" name="Text Placeholder 3">
            <a:extLst>
              <a:ext uri="{FF2B5EF4-FFF2-40B4-BE49-F238E27FC236}">
                <a16:creationId xmlns:a16="http://schemas.microsoft.com/office/drawing/2014/main" id="{1E0C6CCC-658C-41C4-A4ED-5D37294AC5CD}"/>
              </a:ext>
            </a:extLst>
          </p:cNvPr>
          <p:cNvSpPr txBox="1">
            <a:spLocks/>
          </p:cNvSpPr>
          <p:nvPr/>
        </p:nvSpPr>
        <p:spPr>
          <a:xfrm>
            <a:off x="438814" y="3155796"/>
            <a:ext cx="5893709"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Multi-session and single-session Windows 10</a:t>
            </a:r>
          </a:p>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Store and legacy app remoting</a:t>
            </a:r>
          </a:p>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Free Windows 7 Extended Security Updates</a:t>
            </a:r>
          </a:p>
        </p:txBody>
      </p:sp>
      <p:sp>
        <p:nvSpPr>
          <p:cNvPr id="10" name="Text Placeholder 2">
            <a:extLst>
              <a:ext uri="{FF2B5EF4-FFF2-40B4-BE49-F238E27FC236}">
                <a16:creationId xmlns:a16="http://schemas.microsoft.com/office/drawing/2014/main" id="{39ABAACD-D0B8-4778-9A48-376D845E0450}"/>
              </a:ext>
            </a:extLst>
          </p:cNvPr>
          <p:cNvSpPr txBox="1">
            <a:spLocks/>
          </p:cNvSpPr>
          <p:nvPr/>
        </p:nvSpPr>
        <p:spPr>
          <a:xfrm>
            <a:off x="438813" y="1716643"/>
            <a:ext cx="6136158"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Provide your users with the only multi-session Windows 10 experience virtualized in the cloud that’s highly scalable, always up to date, and available on any device. </a:t>
            </a:r>
          </a:p>
        </p:txBody>
      </p:sp>
    </p:spTree>
    <p:extLst>
      <p:ext uri="{BB962C8B-B14F-4D97-AF65-F5344CB8AC3E}">
        <p14:creationId xmlns:p14="http://schemas.microsoft.com/office/powerpoint/2010/main" val="7051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using a computer&#10;&#10;Description generated with very high confidence">
            <a:extLst>
              <a:ext uri="{FF2B5EF4-FFF2-40B4-BE49-F238E27FC236}">
                <a16:creationId xmlns:a16="http://schemas.microsoft.com/office/drawing/2014/main" id="{576CB70B-60F2-4AFC-967D-0DB60CC03B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1"/>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p:txBody>
          <a:bodyPr/>
          <a:lstStyle/>
          <a:p>
            <a:r>
              <a:rPr lang="en-US" dirty="0"/>
              <a:t>Enable optimizations for </a:t>
            </a:r>
            <a:br>
              <a:rPr lang="en-US" dirty="0"/>
            </a:br>
            <a:r>
              <a:rPr lang="en-US" dirty="0"/>
              <a:t>Office 365 ProPlus</a:t>
            </a:r>
            <a:br>
              <a:rPr lang="en-US" dirty="0"/>
            </a:br>
            <a:endParaRPr lang="en-US" dirty="0"/>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4" y="3152964"/>
            <a:ext cx="5893724" cy="22775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cs typeface="Segoe UI" panose="020B0502040204020203" pitchFamily="34" charset="0"/>
              </a:rPr>
              <a:t>Office 365 containers make Office more performant in a multi-session environment including Outlook and OneDrive for Business support</a:t>
            </a:r>
          </a:p>
          <a:p>
            <a:pPr defTabSz="932114" fontAlgn="base">
              <a:spcBef>
                <a:spcPts val="0"/>
              </a:spcBef>
              <a:spcAft>
                <a:spcPts val="2400"/>
              </a:spcAft>
              <a:buSzTx/>
              <a:defRPr/>
            </a:pPr>
            <a:r>
              <a:rPr lang="en-US" sz="1800" dirty="0">
                <a:latin typeface="+mj-lt"/>
                <a:cs typeface="Segoe UI" panose="020B0502040204020203" pitchFamily="34" charset="0"/>
              </a:rPr>
              <a:t>Profile containers enable faster and more performant experience in non-persistent environments</a:t>
            </a:r>
          </a:p>
          <a:p>
            <a:pPr defTabSz="932114" fontAlgn="base">
              <a:spcBef>
                <a:spcPts val="0"/>
              </a:spcBef>
              <a:spcAft>
                <a:spcPts val="2400"/>
              </a:spcAft>
              <a:buSzTx/>
              <a:defRPr/>
            </a:pPr>
            <a:endParaRPr lang="en-US" sz="1800" dirty="0">
              <a:latin typeface="+mj-lt"/>
              <a:cs typeface="Segoe UI" panose="020B0502040204020203" pitchFamily="34" charset="0"/>
            </a:endParaRP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Deliver the best Office 365 ProPlus experience with </a:t>
            </a:r>
            <a:br>
              <a:rPr lang="en-US" sz="1800" dirty="0"/>
            </a:br>
            <a:r>
              <a:rPr lang="en-US" sz="1800" dirty="0"/>
              <a:t>multi-session virtual scenarios to provide the most productive virtualized experience to your users.</a:t>
            </a:r>
          </a:p>
        </p:txBody>
      </p:sp>
    </p:spTree>
    <p:extLst>
      <p:ext uri="{BB962C8B-B14F-4D97-AF65-F5344CB8AC3E}">
        <p14:creationId xmlns:p14="http://schemas.microsoft.com/office/powerpoint/2010/main" val="8559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in a kitchen&#10;&#10;Description automatically generated">
            <a:extLst>
              <a:ext uri="{FF2B5EF4-FFF2-40B4-BE49-F238E27FC236}">
                <a16:creationId xmlns:a16="http://schemas.microsoft.com/office/drawing/2014/main" id="{01024D65-6B5C-44F2-8AC1-F944C5747B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4975" y="449264"/>
            <a:ext cx="9300696" cy="754061"/>
          </a:xfrm>
        </p:spPr>
        <p:txBody>
          <a:bodyPr/>
          <a:lstStyle/>
          <a:p>
            <a:r>
              <a:rPr lang="en-US" dirty="0"/>
              <a:t>Migrate existing Windows Server (RDS)</a:t>
            </a:r>
            <a:br>
              <a:rPr lang="en-US" dirty="0"/>
            </a:br>
            <a:r>
              <a:rPr lang="en-US" dirty="0"/>
              <a:t>desktops and apps</a:t>
            </a:r>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3" y="3152964"/>
            <a:ext cx="5779423" cy="141577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cs typeface="Segoe UI" panose="020B0502040204020203" pitchFamily="34" charset="0"/>
              </a:rPr>
              <a:t>Support for Windows Server 2012 and Remote Desktop Services 2012R2 and newer</a:t>
            </a:r>
          </a:p>
          <a:p>
            <a:pPr defTabSz="932114" fontAlgn="base">
              <a:spcBef>
                <a:spcPts val="0"/>
              </a:spcBef>
              <a:spcAft>
                <a:spcPts val="2400"/>
              </a:spcAft>
              <a:buSzTx/>
              <a:defRPr/>
            </a:pPr>
            <a:r>
              <a:rPr lang="en-US" sz="1800" dirty="0">
                <a:latin typeface="+mj-lt"/>
                <a:cs typeface="Segoe UI" panose="020B0502040204020203" pitchFamily="34" charset="0"/>
              </a:rPr>
              <a:t>App compatibility for existing Windows Server images used on-prem</a:t>
            </a: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105259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Migrate your Remote Desktop Services (RDS) environment for Windows Server desktops and apps with a simplified infrastructure management and deployment experience on Azure.</a:t>
            </a:r>
          </a:p>
        </p:txBody>
      </p:sp>
    </p:spTree>
    <p:extLst>
      <p:ext uri="{BB962C8B-B14F-4D97-AF65-F5344CB8AC3E}">
        <p14:creationId xmlns:p14="http://schemas.microsoft.com/office/powerpoint/2010/main" val="2392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standing in a room&#10;&#10;Description generated with very high confidence">
            <a:extLst>
              <a:ext uri="{FF2B5EF4-FFF2-40B4-BE49-F238E27FC236}">
                <a16:creationId xmlns:a16="http://schemas.microsoft.com/office/drawing/2014/main" id="{6BFDBA5D-72F7-4547-AEDC-558796B5DB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3693" cy="6994028"/>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8812" y="446681"/>
            <a:ext cx="5357533" cy="756969"/>
          </a:xfrm>
        </p:spPr>
        <p:txBody>
          <a:bodyPr/>
          <a:lstStyle/>
          <a:p>
            <a:r>
              <a:rPr lang="en-US" dirty="0"/>
              <a:t>Deploy and scale in minutes</a:t>
            </a:r>
            <a:endParaRPr lang="en-US" sz="1836" spc="0" dirty="0">
              <a:latin typeface="+mn-lt"/>
            </a:endParaRPr>
          </a:p>
        </p:txBody>
      </p:sp>
      <p:sp>
        <p:nvSpPr>
          <p:cNvPr id="10" name="Text Placeholder 3">
            <a:extLst>
              <a:ext uri="{FF2B5EF4-FFF2-40B4-BE49-F238E27FC236}">
                <a16:creationId xmlns:a16="http://schemas.microsoft.com/office/drawing/2014/main" id="{9E750A9D-0CAB-4F41-871F-17A065AE20C7}"/>
              </a:ext>
            </a:extLst>
          </p:cNvPr>
          <p:cNvSpPr>
            <a:spLocks noGrp="1"/>
          </p:cNvSpPr>
          <p:nvPr>
            <p:ph type="body" sz="quarter" idx="10"/>
          </p:nvPr>
        </p:nvSpPr>
        <p:spPr>
          <a:xfrm>
            <a:off x="434975" y="3190173"/>
            <a:ext cx="6905257" cy="2031325"/>
          </a:xfrm>
        </p:spPr>
        <p:txBody>
          <a:bodyPr/>
          <a:lstStyle/>
          <a:p>
            <a:pPr defTabSz="932114" fontAlgn="base">
              <a:lnSpc>
                <a:spcPct val="100000"/>
              </a:lnSpc>
              <a:spcAft>
                <a:spcPts val="2400"/>
              </a:spcAft>
              <a:buSzTx/>
              <a:defRPr/>
            </a:pPr>
            <a:r>
              <a:rPr lang="en-US" sz="1800" dirty="0">
                <a:latin typeface="+mj-lt"/>
                <a:cs typeface="Segoe UI" panose="020B0502040204020203" pitchFamily="34" charset="0"/>
              </a:rPr>
              <a:t>Azure has datacenters available in </a:t>
            </a:r>
            <a:r>
              <a:rPr lang="en-US" sz="1800" dirty="0">
                <a:solidFill>
                  <a:schemeClr val="accent1"/>
                </a:solidFill>
                <a:latin typeface="+mj-lt"/>
                <a:cs typeface="Segoe UI" panose="020B0502040204020203" pitchFamily="34" charset="0"/>
                <a:hlinkClick r:id="rId4">
                  <a:extLst>
                    <a:ext uri="{A12FA001-AC4F-418D-AE19-62706E023703}">
                      <ahyp:hlinkClr xmlns:ahyp="http://schemas.microsoft.com/office/drawing/2018/hyperlinkcolor" val="tx"/>
                    </a:ext>
                  </a:extLst>
                </a:hlinkClick>
              </a:rPr>
              <a:t>54 regions, and 140 countries. </a:t>
            </a:r>
            <a:endParaRPr lang="en-US" sz="1800" dirty="0">
              <a:solidFill>
                <a:schemeClr val="accent1"/>
              </a:solidFill>
              <a:latin typeface="+mj-lt"/>
              <a:cs typeface="Segoe UI" panose="020B0502040204020203" pitchFamily="34" charset="0"/>
            </a:endParaRPr>
          </a:p>
          <a:p>
            <a:pPr defTabSz="932114" fontAlgn="base">
              <a:lnSpc>
                <a:spcPct val="100000"/>
              </a:lnSpc>
              <a:spcAft>
                <a:spcPts val="2400"/>
              </a:spcAft>
              <a:buSzTx/>
              <a:defRPr/>
            </a:pPr>
            <a:r>
              <a:rPr lang="en-US" sz="1800" dirty="0">
                <a:latin typeface="+mj-lt"/>
                <a:cs typeface="Segoe UI" panose="020B0502040204020203" pitchFamily="34" charset="0"/>
              </a:rPr>
              <a:t>Azure management portal for Windows Virtual Desktop </a:t>
            </a:r>
          </a:p>
          <a:p>
            <a:pPr defTabSz="932114" fontAlgn="base">
              <a:lnSpc>
                <a:spcPct val="100000"/>
              </a:lnSpc>
              <a:spcAft>
                <a:spcPts val="2400"/>
              </a:spcAft>
              <a:buSzTx/>
              <a:defRPr/>
            </a:pPr>
            <a:r>
              <a:rPr lang="en-US" sz="1800" dirty="0">
                <a:latin typeface="+mj-lt"/>
                <a:cs typeface="Segoe UI" panose="020B0502040204020203" pitchFamily="34" charset="0"/>
              </a:rPr>
              <a:t>Built in security and compliance (Windows &amp; Azure)</a:t>
            </a:r>
          </a:p>
          <a:p>
            <a:pPr defTabSz="932114" fontAlgn="base">
              <a:lnSpc>
                <a:spcPct val="100000"/>
              </a:lnSpc>
              <a:spcAft>
                <a:spcPts val="2400"/>
              </a:spcAft>
              <a:buSzTx/>
              <a:defRPr/>
            </a:pPr>
            <a:r>
              <a:rPr lang="en-US" sz="1800" dirty="0">
                <a:latin typeface="+mj-lt"/>
                <a:cs typeface="Segoe UI" panose="020B0502040204020203" pitchFamily="34" charset="0"/>
              </a:rPr>
              <a:t>Partner ecosystem extensibility (coming soon)</a:t>
            </a:r>
          </a:p>
        </p:txBody>
      </p:sp>
      <p:sp>
        <p:nvSpPr>
          <p:cNvPr id="11" name="Text Placeholder 2">
            <a:extLst>
              <a:ext uri="{FF2B5EF4-FFF2-40B4-BE49-F238E27FC236}">
                <a16:creationId xmlns:a16="http://schemas.microsoft.com/office/drawing/2014/main" id="{B65AF93D-22E8-459D-8989-A06CCD7D7DB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Quickly virtualize and deploy modern and legacy desktop app experiences in minutes with unified management in the Azure portal. </a:t>
            </a:r>
          </a:p>
        </p:txBody>
      </p:sp>
    </p:spTree>
    <p:extLst>
      <p:ext uri="{BB962C8B-B14F-4D97-AF65-F5344CB8AC3E}">
        <p14:creationId xmlns:p14="http://schemas.microsoft.com/office/powerpoint/2010/main" val="15777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B97EBA-BF1F-49FC-B325-6F54FACE76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444717" y="1524000"/>
            <a:ext cx="2769905" cy="5027614"/>
          </a:xfrm>
          <a:prstGeom prst="rect">
            <a:avLst/>
          </a:prstGeom>
        </p:spPr>
      </p:pic>
      <p:pic>
        <p:nvPicPr>
          <p:cNvPr id="25" name="Picture 24" descr="A person standing in a room&#10;&#10;Description generated with very high confidence">
            <a:extLst>
              <a:ext uri="{FF2B5EF4-FFF2-40B4-BE49-F238E27FC236}">
                <a16:creationId xmlns:a16="http://schemas.microsoft.com/office/drawing/2014/main" id="{43CE00BB-1254-4BB1-89C5-F386EFE330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43599" y="1524000"/>
            <a:ext cx="2770753" cy="5027614"/>
          </a:xfrm>
          <a:prstGeom prst="rect">
            <a:avLst/>
          </a:prstGeom>
        </p:spPr>
      </p:pic>
      <p:pic>
        <p:nvPicPr>
          <p:cNvPr id="26" name="Picture 25" descr="A person using a computer&#10;&#10;Description generated with very high confidence">
            <a:extLst>
              <a:ext uri="{FF2B5EF4-FFF2-40B4-BE49-F238E27FC236}">
                <a16:creationId xmlns:a16="http://schemas.microsoft.com/office/drawing/2014/main" id="{7753A479-7412-4D21-934E-3A93A0D135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74735" y="1524000"/>
            <a:ext cx="2756139" cy="5027614"/>
          </a:xfrm>
          <a:prstGeom prst="rect">
            <a:avLst/>
          </a:prstGeom>
        </p:spPr>
      </p:pic>
      <p:pic>
        <p:nvPicPr>
          <p:cNvPr id="27" name="Picture 26" descr="A group of people in a kitchen&#10;&#10;Description automatically generated">
            <a:extLst>
              <a:ext uri="{FF2B5EF4-FFF2-40B4-BE49-F238E27FC236}">
                <a16:creationId xmlns:a16="http://schemas.microsoft.com/office/drawing/2014/main" id="{4015FB41-CCB4-4426-A1CA-675BCA30C14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90988" y="1524000"/>
            <a:ext cx="2770753" cy="5021261"/>
          </a:xfrm>
          <a:prstGeom prst="rect">
            <a:avLst/>
          </a:prstGeom>
        </p:spPr>
      </p:pic>
      <p:sp>
        <p:nvSpPr>
          <p:cNvPr id="3" name="Title 2">
            <a:extLst>
              <a:ext uri="{FF2B5EF4-FFF2-40B4-BE49-F238E27FC236}">
                <a16:creationId xmlns:a16="http://schemas.microsoft.com/office/drawing/2014/main" id="{AE1E9A3B-FEC5-46F0-A2B1-27DD69B8DA6D}"/>
              </a:ext>
            </a:extLst>
          </p:cNvPr>
          <p:cNvSpPr>
            <a:spLocks noGrp="1"/>
          </p:cNvSpPr>
          <p:nvPr>
            <p:ph type="title"/>
          </p:nvPr>
        </p:nvSpPr>
        <p:spPr/>
        <p:txBody>
          <a:bodyPr/>
          <a:lstStyle/>
          <a:p>
            <a:r>
              <a:rPr lang="en-US" dirty="0"/>
              <a:t>Windows Virtual Desktop</a:t>
            </a:r>
          </a:p>
        </p:txBody>
      </p:sp>
      <p:sp>
        <p:nvSpPr>
          <p:cNvPr id="13" name="Rectangle 12">
            <a:extLst>
              <a:ext uri="{FF2B5EF4-FFF2-40B4-BE49-F238E27FC236}">
                <a16:creationId xmlns:a16="http://schemas.microsoft.com/office/drawing/2014/main" id="{347F6A7D-9614-4CD8-9847-8E7D3C0786A4}"/>
              </a:ext>
            </a:extLst>
          </p:cNvPr>
          <p:cNvSpPr/>
          <p:nvPr/>
        </p:nvSpPr>
        <p:spPr bwMode="auto">
          <a:xfrm>
            <a:off x="443869"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Full Windows 10 and Office 365 experience</a:t>
            </a:r>
          </a:p>
        </p:txBody>
      </p:sp>
      <p:sp>
        <p:nvSpPr>
          <p:cNvPr id="14" name="Rectangle 13">
            <a:extLst>
              <a:ext uri="{FF2B5EF4-FFF2-40B4-BE49-F238E27FC236}">
                <a16:creationId xmlns:a16="http://schemas.microsoft.com/office/drawing/2014/main" id="{D8D30583-A9ED-46C5-9BCA-F9EF68AD83C4}"/>
              </a:ext>
            </a:extLst>
          </p:cNvPr>
          <p:cNvSpPr/>
          <p:nvPr/>
        </p:nvSpPr>
        <p:spPr bwMode="auto">
          <a:xfrm>
            <a:off x="3374735"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Optimized for Office 365 ProPlus</a:t>
            </a:r>
          </a:p>
        </p:txBody>
      </p:sp>
      <p:sp>
        <p:nvSpPr>
          <p:cNvPr id="15" name="Rectangle 14">
            <a:extLst>
              <a:ext uri="{FF2B5EF4-FFF2-40B4-BE49-F238E27FC236}">
                <a16:creationId xmlns:a16="http://schemas.microsoft.com/office/drawing/2014/main" id="{10B19E33-390C-458F-988A-CD6E65E17385}"/>
              </a:ext>
            </a:extLst>
          </p:cNvPr>
          <p:cNvSpPr/>
          <p:nvPr/>
        </p:nvSpPr>
        <p:spPr bwMode="auto">
          <a:xfrm>
            <a:off x="6305601"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Migrate your existing Windows Server (RDS) environment to Azure</a:t>
            </a:r>
          </a:p>
        </p:txBody>
      </p:sp>
      <p:sp>
        <p:nvSpPr>
          <p:cNvPr id="16" name="Rectangle 15">
            <a:extLst>
              <a:ext uri="{FF2B5EF4-FFF2-40B4-BE49-F238E27FC236}">
                <a16:creationId xmlns:a16="http://schemas.microsoft.com/office/drawing/2014/main" id="{2495B0AD-D731-4EB4-93C5-B1717F50289C}"/>
              </a:ext>
            </a:extLst>
          </p:cNvPr>
          <p:cNvSpPr/>
          <p:nvPr/>
        </p:nvSpPr>
        <p:spPr bwMode="auto">
          <a:xfrm>
            <a:off x="9236466"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Deploy and scale </a:t>
            </a:r>
          </a:p>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in minutes</a:t>
            </a:r>
          </a:p>
        </p:txBody>
      </p:sp>
    </p:spTree>
    <p:extLst>
      <p:ext uri="{BB962C8B-B14F-4D97-AF65-F5344CB8AC3E}">
        <p14:creationId xmlns:p14="http://schemas.microsoft.com/office/powerpoint/2010/main" val="420839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3FA498C683E94696A9F9E86390AA5F" ma:contentTypeVersion="5" ma:contentTypeDescription="Create a new document." ma:contentTypeScope="" ma:versionID="91abef37ac3c4a289a82c715eca548e5">
  <xsd:schema xmlns:xsd="http://www.w3.org/2001/XMLSchema" xmlns:xs="http://www.w3.org/2001/XMLSchema" xmlns:p="http://schemas.microsoft.com/office/2006/metadata/properties" xmlns:ns2="24ce65f2-f4ee-4734-b023-07c740501d91" targetNamespace="http://schemas.microsoft.com/office/2006/metadata/properties" ma:root="true" ma:fieldsID="93780468c6c271b3523095b5e6847ddd" ns2:_="">
    <xsd:import namespace="24ce65f2-f4ee-4734-b023-07c740501d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e65f2-f4ee-4734-b023-07c740501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4ce65f2-f4ee-4734-b023-07c740501d91" xsi:nil="true"/>
  </documentManagement>
</p:properties>
</file>

<file path=customXml/itemProps1.xml><?xml version="1.0" encoding="utf-8"?>
<ds:datastoreItem xmlns:ds="http://schemas.openxmlformats.org/officeDocument/2006/customXml" ds:itemID="{F7A42A44-9AEA-4CC1-A24B-6FA069E4A662}">
  <ds:schemaRefs>
    <ds:schemaRef ds:uri="http://schemas.microsoft.com/sharepoint/v3/contenttype/forms"/>
  </ds:schemaRefs>
</ds:datastoreItem>
</file>

<file path=customXml/itemProps2.xml><?xml version="1.0" encoding="utf-8"?>
<ds:datastoreItem xmlns:ds="http://schemas.openxmlformats.org/officeDocument/2006/customXml" ds:itemID="{F15478A6-3EDE-42C1-8D2E-7AF5AF65BC3A}"/>
</file>

<file path=customXml/itemProps3.xml><?xml version="1.0" encoding="utf-8"?>
<ds:datastoreItem xmlns:ds="http://schemas.openxmlformats.org/officeDocument/2006/customXml" ds:itemID="{00C74E42-4DA0-4696-9A0C-905D0B532915}">
  <ds:schemaRefs>
    <ds:schemaRef ds:uri="http://schemas.openxmlformats.org/package/2006/metadata/core-properties"/>
    <ds:schemaRef ds:uri="http://purl.org/dc/dcmitype/"/>
    <ds:schemaRef ds:uri="http://www.w3.org/XML/1998/namespace"/>
    <ds:schemaRef ds:uri="http://schemas.microsoft.com/office/2006/metadata/properties"/>
    <ds:schemaRef ds:uri="http://purl.org/dc/elements/1.1/"/>
    <ds:schemaRef ds:uri="http://purl.org/dc/terms/"/>
    <ds:schemaRef ds:uri="http://schemas.microsoft.com/office/2006/documentManagement/types"/>
    <ds:schemaRef ds:uri="a9105620-4a57-46ff-8ab3-e9d77fb82e19"/>
    <ds:schemaRef ds:uri="http://schemas.microsoft.com/office/infopath/2007/PartnerControls"/>
    <ds:schemaRef ds:uri="9f6dace1-6bcf-40b1-966b-8880a9b81001"/>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2708</Words>
  <Application>Microsoft Office PowerPoint</Application>
  <PresentationFormat>Custom</PresentationFormat>
  <Paragraphs>394</Paragraphs>
  <Slides>23</Slides>
  <Notes>23</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46" baseType="lpstr">
      <vt:lpstr>Arial</vt:lpstr>
      <vt:lpstr>Calibri</vt:lpstr>
      <vt:lpstr>Calibri Light</vt:lpstr>
      <vt:lpstr>Consolas</vt:lpstr>
      <vt:lpstr>Courier New</vt:lpstr>
      <vt:lpstr>Metropolis</vt:lpstr>
      <vt:lpstr>Segoe Pro Semibold</vt:lpstr>
      <vt:lpstr>Segoe UI</vt:lpstr>
      <vt:lpstr>Segoe UI </vt:lpstr>
      <vt:lpstr>Segoe UI Light</vt:lpstr>
      <vt:lpstr>Segoe UI Semibold</vt:lpstr>
      <vt:lpstr>Segoe UI Semibold (Headings)</vt:lpstr>
      <vt:lpstr>Segoe UI Semilight</vt:lpstr>
      <vt:lpstr>Times New Roman</vt:lpstr>
      <vt:lpstr>Wingdings</vt:lpstr>
      <vt:lpstr>Microsoft 365 PPT Template - 2018</vt:lpstr>
      <vt:lpstr>Office Theme</vt:lpstr>
      <vt:lpstr>1_WHITE TEMPLATE</vt:lpstr>
      <vt:lpstr>9-51052_Microsoft_Inspire_Template_Light</vt:lpstr>
      <vt:lpstr>White Template</vt:lpstr>
      <vt:lpstr>1_Office Theme</vt:lpstr>
      <vt:lpstr>1_Microsoft 365 PPT Template - 2018</vt:lpstr>
      <vt:lpstr>think-cell Slide</vt:lpstr>
      <vt:lpstr>Microsoft Windows  Virtual Desktop </vt:lpstr>
      <vt:lpstr>PowerPoint Presentation</vt:lpstr>
      <vt:lpstr>When is virtualization useful?</vt:lpstr>
      <vt:lpstr>Windows Virtual Desktop is generally available worldwide</vt:lpstr>
      <vt:lpstr>Deliver the only multi-session  Windows 10 experience</vt:lpstr>
      <vt:lpstr>Enable optimizations for  Office 365 ProPlus </vt:lpstr>
      <vt:lpstr>Migrate existing Windows Server (RDS) desktops and apps</vt:lpstr>
      <vt:lpstr>Deploy and scale in minutes</vt:lpstr>
      <vt:lpstr>Windows Virtual Desktop</vt:lpstr>
      <vt:lpstr>Additional benefits of Windows Virtual Desktop </vt:lpstr>
      <vt:lpstr>PowerPoint Presentation</vt:lpstr>
      <vt:lpstr>An optimized computing platform</vt:lpstr>
      <vt:lpstr>Extending the opportunities for virtualization </vt:lpstr>
      <vt:lpstr>PowerPoint Presentation</vt:lpstr>
      <vt:lpstr>Many can access Windows Virtual Desktop with their current licenses</vt:lpstr>
      <vt:lpstr>FSLogix technologies</vt:lpstr>
      <vt:lpstr>FSLogix entitlements</vt:lpstr>
      <vt:lpstr>Citrix + Windows Virtual Desktop</vt:lpstr>
      <vt:lpstr>VMware Horizon Cloud on Microsoft Azure</vt:lpstr>
      <vt:lpstr>PowerPoint Presentation</vt:lpstr>
      <vt:lpstr>The growing Windows Virtual Desktop partner ecosystem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L200 Overview Presentation</dc:title>
  <dc:creator/>
  <cp:keywords/>
  <dc:description/>
  <cp:lastModifiedBy/>
  <cp:revision>9</cp:revision>
  <dcterms:created xsi:type="dcterms:W3CDTF">2018-09-22T03:28:53Z</dcterms:created>
  <dcterms:modified xsi:type="dcterms:W3CDTF">2020-05-11T17:56:48Z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0x010100663FA498C683E94696A9F9E86390AA5F</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8c8ccfc7-1af6-4544-a134-9ad165dda9be</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45;#presentations|317da5a4-398e-4c38-b265-afd519770055</vt:lpwstr>
  </property>
  <property fmtid="{D5CDD505-2E9C-101B-9397-08002B2CF9AE}" pid="11" name="Confidentiality">
    <vt:lpwstr>38;#customer ready|8986c41d-21c5-4f8f-8a12-ea4625b46858</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1063;#Gear Up|5bd03d8b-c198-4367-bd72-be9dad12d703</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1270;#Windows Virtual PC|82b14654-ef9b-4403-8d0e-46cf4d29d255</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la4444b61d19467597d63190b69ac227">
    <vt:lpwstr/>
  </property>
  <property fmtid="{D5CDD505-2E9C-101B-9397-08002B2CF9AE}" pid="23" name="Segments">
    <vt:lpwstr/>
  </property>
  <property fmtid="{D5CDD505-2E9C-101B-9397-08002B2CF9AE}" pid="24" name="Partners">
    <vt:lpwstr/>
  </property>
  <property fmtid="{D5CDD505-2E9C-101B-9397-08002B2CF9AE}" pid="25" name="ActivitiesAndPrograms">
    <vt:lpwstr/>
  </property>
  <property fmtid="{D5CDD505-2E9C-101B-9397-08002B2CF9AE}" pid="26" name="l6f004f21209409da86a713c0f24627d">
    <vt:lpwstr/>
  </property>
  <property fmtid="{D5CDD505-2E9C-101B-9397-08002B2CF9AE}" pid="27" name="Topics">
    <vt:lpwstr/>
  </property>
  <property fmtid="{D5CDD505-2E9C-101B-9397-08002B2CF9AE}" pid="28" name="Groups">
    <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NewsSource">
    <vt:lpwstr/>
  </property>
  <property fmtid="{D5CDD505-2E9C-101B-9397-08002B2CF9AE}" pid="39" name="SMSGTags">
    <vt:lpwstr/>
  </property>
  <property fmtid="{D5CDD505-2E9C-101B-9397-08002B2CF9AE}" pid="40" name="_docset_NoMedatataSyncRequired">
    <vt:lpwstr>False</vt:lpwstr>
  </property>
  <property fmtid="{D5CDD505-2E9C-101B-9397-08002B2CF9AE}" pid="41" name="SharedWithUsers">
    <vt:lpwstr>15978;#Husni Mohd Suhaimi;#31982;#Ilkka Kaskisaari</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gisharm@microsoft.com</vt:lpwstr>
  </property>
  <property fmtid="{D5CDD505-2E9C-101B-9397-08002B2CF9AE}" pid="45" name="MSIP_Label_f42aa342-8706-4288-bd11-ebb85995028c_SetDate">
    <vt:lpwstr>2019-03-12T16:25:51.2821760Z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ActionId">
    <vt:lpwstr>b10f6232-f33b-4fbc-b92d-c578521d947b</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y fmtid="{D5CDD505-2E9C-101B-9397-08002B2CF9AE}" pid="51" name="SMSG Items">
    <vt:lpwstr>1260;#documents|e037ed84-7d8e-4cbb-9c8f-61e80301a44f</vt:lpwstr>
  </property>
  <property fmtid="{D5CDD505-2E9C-101B-9397-08002B2CF9AE}" pid="52" name="Solution Areas">
    <vt:lpwstr>1255;#Modern Workplace|39df01a3-82cd-47ef-b6b1-408d453c91ef</vt:lpwstr>
  </property>
  <property fmtid="{D5CDD505-2E9C-101B-9397-08002B2CF9AE}" pid="53" name="MSProfessions">
    <vt:lpwstr/>
  </property>
</Properties>
</file>